
<file path=[Content_Types].xml><?xml version="1.0" encoding="utf-8"?>
<Types xmlns="http://schemas.openxmlformats.org/package/2006/content-types">
  <Default Extension="bin"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125"/>
  </p:notesMasterIdLst>
  <p:handoutMasterIdLst>
    <p:handoutMasterId r:id="rId126"/>
  </p:handoutMasterIdLst>
  <p:sldIdLst>
    <p:sldId id="285" r:id="rId3"/>
    <p:sldId id="283" r:id="rId4"/>
    <p:sldId id="286" r:id="rId5"/>
    <p:sldId id="292" r:id="rId6"/>
    <p:sldId id="293" r:id="rId7"/>
    <p:sldId id="294" r:id="rId8"/>
    <p:sldId id="295" r:id="rId9"/>
    <p:sldId id="296" r:id="rId10"/>
    <p:sldId id="297" r:id="rId11"/>
    <p:sldId id="298" r:id="rId12"/>
    <p:sldId id="299" r:id="rId13"/>
    <p:sldId id="300" r:id="rId14"/>
    <p:sldId id="301" r:id="rId15"/>
    <p:sldId id="287" r:id="rId16"/>
    <p:sldId id="288" r:id="rId17"/>
    <p:sldId id="289" r:id="rId18"/>
    <p:sldId id="290" r:id="rId19"/>
    <p:sldId id="377" r:id="rId20"/>
    <p:sldId id="291" r:id="rId21"/>
    <p:sldId id="302" r:id="rId22"/>
    <p:sldId id="303" r:id="rId23"/>
    <p:sldId id="304" r:id="rId24"/>
    <p:sldId id="305" r:id="rId25"/>
    <p:sldId id="306" r:id="rId26"/>
    <p:sldId id="307" r:id="rId27"/>
    <p:sldId id="308" r:id="rId28"/>
    <p:sldId id="309" r:id="rId29"/>
    <p:sldId id="310" r:id="rId30"/>
    <p:sldId id="311"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72" r:id="rId44"/>
    <p:sldId id="373" r:id="rId45"/>
    <p:sldId id="314" r:id="rId46"/>
    <p:sldId id="374" r:id="rId47"/>
    <p:sldId id="316" r:id="rId48"/>
    <p:sldId id="368" r:id="rId49"/>
    <p:sldId id="317" r:id="rId50"/>
    <p:sldId id="369" r:id="rId51"/>
    <p:sldId id="318" r:id="rId52"/>
    <p:sldId id="319" r:id="rId53"/>
    <p:sldId id="320" r:id="rId54"/>
    <p:sldId id="321" r:id="rId55"/>
    <p:sldId id="322" r:id="rId56"/>
    <p:sldId id="323" r:id="rId57"/>
    <p:sldId id="324" r:id="rId58"/>
    <p:sldId id="327" r:id="rId59"/>
    <p:sldId id="328" r:id="rId60"/>
    <p:sldId id="329" r:id="rId61"/>
    <p:sldId id="330" r:id="rId62"/>
    <p:sldId id="331" r:id="rId63"/>
    <p:sldId id="332" r:id="rId64"/>
    <p:sldId id="333" r:id="rId65"/>
    <p:sldId id="334"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75" r:id="rId82"/>
    <p:sldId id="376" r:id="rId83"/>
    <p:sldId id="363" r:id="rId84"/>
    <p:sldId id="365" r:id="rId85"/>
    <p:sldId id="366" r:id="rId86"/>
    <p:sldId id="367" r:id="rId87"/>
    <p:sldId id="258" r:id="rId88"/>
    <p:sldId id="259" r:id="rId89"/>
    <p:sldId id="280" r:id="rId90"/>
    <p:sldId id="264" r:id="rId91"/>
    <p:sldId id="274" r:id="rId92"/>
    <p:sldId id="275" r:id="rId93"/>
    <p:sldId id="279" r:id="rId94"/>
    <p:sldId id="276" r:id="rId95"/>
    <p:sldId id="277" r:id="rId96"/>
    <p:sldId id="263" r:id="rId97"/>
    <p:sldId id="262"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 id="393" r:id="rId114"/>
    <p:sldId id="394" r:id="rId115"/>
    <p:sldId id="395" r:id="rId116"/>
    <p:sldId id="396" r:id="rId117"/>
    <p:sldId id="397" r:id="rId118"/>
    <p:sldId id="398" r:id="rId119"/>
    <p:sldId id="399" r:id="rId120"/>
    <p:sldId id="400" r:id="rId121"/>
    <p:sldId id="401" r:id="rId122"/>
    <p:sldId id="402" r:id="rId123"/>
    <p:sldId id="403" r:id="rId1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528"/>
      </p:cViewPr>
      <p:guideLst>
        <p:guide orient="horz" pos="2160"/>
        <p:guide pos="2880"/>
      </p:guideLst>
    </p:cSldViewPr>
  </p:slideViewPr>
  <p:notesTextViewPr>
    <p:cViewPr>
      <p:scale>
        <a:sx n="1" d="1"/>
        <a:sy n="1" d="1"/>
      </p:scale>
      <p:origin x="0" y="0"/>
    </p:cViewPr>
  </p:notesTextViewPr>
  <p:sorterViewPr>
    <p:cViewPr>
      <p:scale>
        <a:sx n="100" d="100"/>
        <a:sy n="100" d="100"/>
      </p:scale>
      <p:origin x="0" y="239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4820"/>
          </a:xfrm>
          <a:prstGeom prst="rect">
            <a:avLst/>
          </a:prstGeom>
        </p:spPr>
        <p:txBody>
          <a:bodyPr vert="horz" lIns="91440" tIns="45720" rIns="91440" bIns="45720" rtlCol="0"/>
          <a:lstStyle>
            <a:lvl1pPr algn="r">
              <a:defRPr sz="1200"/>
            </a:lvl1pPr>
          </a:lstStyle>
          <a:p>
            <a:fld id="{3E57F055-E3FF-4D8D-AA8A-E20D2FBB3EE7}" type="datetimeFigureOut">
              <a:rPr lang="en-US" smtClean="0"/>
              <a:t>3/18/2014</a:t>
            </a:fld>
            <a:endParaRPr lang="en-US"/>
          </a:p>
        </p:txBody>
      </p:sp>
      <p:sp>
        <p:nvSpPr>
          <p:cNvPr id="4" name="Footer Placeholder 3"/>
          <p:cNvSpPr>
            <a:spLocks noGrp="1"/>
          </p:cNvSpPr>
          <p:nvPr>
            <p:ph type="ftr" sz="quarter" idx="2"/>
          </p:nvPr>
        </p:nvSpPr>
        <p:spPr>
          <a:xfrm>
            <a:off x="0" y="8829968"/>
            <a:ext cx="2982119"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4820"/>
          </a:xfrm>
          <a:prstGeom prst="rect">
            <a:avLst/>
          </a:prstGeom>
        </p:spPr>
        <p:txBody>
          <a:bodyPr vert="horz" lIns="91440" tIns="45720" rIns="91440" bIns="45720" rtlCol="0" anchor="b"/>
          <a:lstStyle>
            <a:lvl1pPr algn="r">
              <a:defRPr sz="1200"/>
            </a:lvl1pPr>
          </a:lstStyle>
          <a:p>
            <a:fld id="{86E1CF38-D82D-4B74-991A-DE5FF32D2BC3}" type="slidenum">
              <a:rPr lang="en-US" smtClean="0"/>
              <a:t>‹#›</a:t>
            </a:fld>
            <a:endParaRPr lang="en-US"/>
          </a:p>
        </p:txBody>
      </p:sp>
    </p:spTree>
    <p:extLst>
      <p:ext uri="{BB962C8B-B14F-4D97-AF65-F5344CB8AC3E}">
        <p14:creationId xmlns:p14="http://schemas.microsoft.com/office/powerpoint/2010/main" val="941149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1"/>
            <a:ext cx="2982119" cy="464820"/>
          </a:xfrm>
          <a:prstGeom prst="rect">
            <a:avLst/>
          </a:prstGeom>
        </p:spPr>
        <p:txBody>
          <a:bodyPr vert="horz" lIns="91440" tIns="45720" rIns="91440" bIns="45720" rtlCol="0"/>
          <a:lstStyle>
            <a:lvl1pPr algn="r">
              <a:defRPr sz="1200"/>
            </a:lvl1pPr>
          </a:lstStyle>
          <a:p>
            <a:fld id="{4304A45F-EE0B-4004-8B0D-5977977D9B96}" type="datetimeFigureOut">
              <a:rPr lang="en-US" smtClean="0"/>
              <a:t>3/18/2014</a:t>
            </a:fld>
            <a:endParaRPr lang="en-US"/>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82119"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4820"/>
          </a:xfrm>
          <a:prstGeom prst="rect">
            <a:avLst/>
          </a:prstGeom>
        </p:spPr>
        <p:txBody>
          <a:bodyPr vert="horz" lIns="91440" tIns="45720" rIns="91440" bIns="45720" rtlCol="0" anchor="b"/>
          <a:lstStyle>
            <a:lvl1pPr algn="r">
              <a:defRPr sz="1200"/>
            </a:lvl1pPr>
          </a:lstStyle>
          <a:p>
            <a:fld id="{749F39DC-E6EB-496B-8114-8EC698A2FFB2}" type="slidenum">
              <a:rPr lang="en-US" smtClean="0"/>
              <a:t>‹#›</a:t>
            </a:fld>
            <a:endParaRPr lang="en-US"/>
          </a:p>
        </p:txBody>
      </p:sp>
    </p:spTree>
    <p:extLst>
      <p:ext uri="{BB962C8B-B14F-4D97-AF65-F5344CB8AC3E}">
        <p14:creationId xmlns:p14="http://schemas.microsoft.com/office/powerpoint/2010/main" val="33823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F39DC-E6EB-496B-8114-8EC698A2FFB2}" type="slidenum">
              <a:rPr lang="en-US" smtClean="0"/>
              <a:t>1</a:t>
            </a:fld>
            <a:endParaRPr lang="en-US"/>
          </a:p>
        </p:txBody>
      </p:sp>
    </p:spTree>
    <p:extLst>
      <p:ext uri="{BB962C8B-B14F-4D97-AF65-F5344CB8AC3E}">
        <p14:creationId xmlns:p14="http://schemas.microsoft.com/office/powerpoint/2010/main" val="323029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09600"/>
            <a:ext cx="9009063" cy="1052513"/>
            <a:chOff x="0" y="1536"/>
            <a:chExt cx="5675" cy="663"/>
          </a:xfrm>
        </p:grpSpPr>
        <p:grpSp>
          <p:nvGrpSpPr>
            <p:cNvPr id="4099" name="Group 3"/>
            <p:cNvGrpSpPr>
              <a:grpSpLocks/>
            </p:cNvGrpSpPr>
            <p:nvPr/>
          </p:nvGrpSpPr>
          <p:grpSpPr bwMode="auto">
            <a:xfrm>
              <a:off x="183" y="1604"/>
              <a:ext cx="448" cy="299"/>
              <a:chOff x="720" y="336"/>
              <a:chExt cx="624" cy="432"/>
            </a:xfrm>
          </p:grpSpPr>
          <p:sp>
            <p:nvSpPr>
              <p:cNvPr id="410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0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grpSp>
          <p:nvGrpSpPr>
            <p:cNvPr id="4102" name="Group 6"/>
            <p:cNvGrpSpPr>
              <a:grpSpLocks/>
            </p:cNvGrpSpPr>
            <p:nvPr/>
          </p:nvGrpSpPr>
          <p:grpSpPr bwMode="auto">
            <a:xfrm>
              <a:off x="261" y="1870"/>
              <a:ext cx="465" cy="299"/>
              <a:chOff x="912" y="2640"/>
              <a:chExt cx="672" cy="432"/>
            </a:xfrm>
          </p:grpSpPr>
          <p:sp>
            <p:nvSpPr>
              <p:cNvPr id="410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0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410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0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0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4108" name="Rectangle 12"/>
          <p:cNvSpPr>
            <a:spLocks noGrp="1" noChangeArrowheads="1"/>
          </p:cNvSpPr>
          <p:nvPr>
            <p:ph type="ctrTitle"/>
          </p:nvPr>
        </p:nvSpPr>
        <p:spPr>
          <a:xfrm>
            <a:off x="1066800" y="304800"/>
            <a:ext cx="7772400" cy="1143000"/>
          </a:xfrm>
        </p:spPr>
        <p:txBody>
          <a:bodyPr/>
          <a:lstStyle>
            <a:lvl1pPr>
              <a:defRPr/>
            </a:lvl1pPr>
          </a:lstStyle>
          <a:p>
            <a:pPr lvl="0"/>
            <a:r>
              <a:rPr lang="en-US" noProof="0" smtClean="0"/>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1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411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smtClean="0">
                <a:solidFill>
                  <a:srgbClr val="1C1C1C"/>
                </a:solidFill>
              </a:rPr>
              <a:t>UIRI ICT TEAM</a:t>
            </a:r>
            <a:endParaRPr lang="en-US">
              <a:solidFill>
                <a:srgbClr val="1C1C1C"/>
              </a:solidFill>
            </a:endParaRPr>
          </a:p>
        </p:txBody>
      </p:sp>
      <p:sp>
        <p:nvSpPr>
          <p:cNvPr id="411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CEBD6588-43C0-4F2A-8A82-64CF0F96F26F}"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39158125"/>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1A7110-9BF7-4B33-81A4-81370C2B93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5075380"/>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4B1CE7-BBC9-4D3E-922D-2CD2BCE41A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2612292"/>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B384C2FE-9AC5-43E1-845D-34EAF342E7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2719908"/>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26A83A37-DDEB-4ED1-8001-C306247954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018424"/>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09600"/>
            <a:ext cx="9009063" cy="1052513"/>
            <a:chOff x="0" y="1536"/>
            <a:chExt cx="5675" cy="663"/>
          </a:xfrm>
        </p:grpSpPr>
        <p:grpSp>
          <p:nvGrpSpPr>
            <p:cNvPr id="4099" name="Group 3"/>
            <p:cNvGrpSpPr>
              <a:grpSpLocks/>
            </p:cNvGrpSpPr>
            <p:nvPr/>
          </p:nvGrpSpPr>
          <p:grpSpPr bwMode="auto">
            <a:xfrm>
              <a:off x="183" y="1604"/>
              <a:ext cx="448" cy="299"/>
              <a:chOff x="720" y="336"/>
              <a:chExt cx="624" cy="432"/>
            </a:xfrm>
          </p:grpSpPr>
          <p:sp>
            <p:nvSpPr>
              <p:cNvPr id="410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0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grpSp>
          <p:nvGrpSpPr>
            <p:cNvPr id="4102" name="Group 6"/>
            <p:cNvGrpSpPr>
              <a:grpSpLocks/>
            </p:cNvGrpSpPr>
            <p:nvPr/>
          </p:nvGrpSpPr>
          <p:grpSpPr bwMode="auto">
            <a:xfrm>
              <a:off x="261" y="1870"/>
              <a:ext cx="465" cy="299"/>
              <a:chOff x="912" y="2640"/>
              <a:chExt cx="672" cy="432"/>
            </a:xfrm>
          </p:grpSpPr>
          <p:sp>
            <p:nvSpPr>
              <p:cNvPr id="410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0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410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0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0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4108" name="Rectangle 12"/>
          <p:cNvSpPr>
            <a:spLocks noGrp="1" noChangeArrowheads="1"/>
          </p:cNvSpPr>
          <p:nvPr>
            <p:ph type="ctrTitle"/>
          </p:nvPr>
        </p:nvSpPr>
        <p:spPr>
          <a:xfrm>
            <a:off x="1066800" y="304800"/>
            <a:ext cx="7772400" cy="1143000"/>
          </a:xfrm>
        </p:spPr>
        <p:txBody>
          <a:bodyPr/>
          <a:lstStyle>
            <a:lvl1pPr>
              <a:defRPr/>
            </a:lvl1pPr>
          </a:lstStyle>
          <a:p>
            <a:pPr lvl="0"/>
            <a:r>
              <a:rPr lang="en-US" noProof="0" smtClean="0"/>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11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411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smtClean="0">
                <a:solidFill>
                  <a:srgbClr val="1C1C1C"/>
                </a:solidFill>
              </a:rPr>
              <a:t>UIRI ICT TEAM</a:t>
            </a:r>
            <a:endParaRPr lang="en-US">
              <a:solidFill>
                <a:srgbClr val="1C1C1C"/>
              </a:solidFill>
            </a:endParaRPr>
          </a:p>
        </p:txBody>
      </p:sp>
      <p:sp>
        <p:nvSpPr>
          <p:cNvPr id="411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CEBD6588-43C0-4F2A-8A82-64CF0F96F26F}"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2329736612"/>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9FDA54-6A62-4A1A-B8BC-3FD9A22759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1322801"/>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A7B850-EAD6-4EBE-BE33-1C91BDE2A2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3930659"/>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1DC495-D077-4C80-9892-4C806110B7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2841610"/>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571434-8BAF-49AA-A1C6-2FDF24057B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5897288"/>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0DACD6-D45B-4CAC-A487-C0217686F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7854925"/>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9FDA54-6A62-4A1A-B8BC-3FD9A22759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5413870"/>
      </p:ext>
    </p:extLst>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40316DA-276E-4D36-AC4C-FC00EEF049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3962629"/>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981E65-8340-42C6-B39E-D2F5DBBC2A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6620922"/>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85628-38DE-4244-A063-EDC4079E81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2489217"/>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1A7110-9BF7-4B33-81A4-81370C2B93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7723408"/>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4B1CE7-BBC9-4D3E-922D-2CD2BCE41A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5423903"/>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B384C2FE-9AC5-43E1-845D-34EAF342E7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4767768"/>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26A83A37-DDEB-4ED1-8001-C306247954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8605747"/>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A7B850-EAD6-4EBE-BE33-1C91BDE2A2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4981608"/>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1DC495-D077-4C80-9892-4C806110B7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3187882"/>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571434-8BAF-49AA-A1C6-2FDF24057B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1631319"/>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0DACD6-D45B-4CAC-A487-C0217686F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6092705"/>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40316DA-276E-4D36-AC4C-FC00EEF049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331676"/>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981E65-8340-42C6-B39E-D2F5DBBC2A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352828"/>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UIRI ICT TEAM</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185628-38DE-4244-A063-EDC4079E81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96069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81"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pPr>
            <a:r>
              <a:rPr lang="en-US" smtClean="0">
                <a:solidFill>
                  <a:srgbClr val="000000"/>
                </a:solidFill>
              </a:rPr>
              <a:t>UIRI ICT TEAM</a:t>
            </a:r>
            <a:endParaRPr lang="en-US">
              <a:solidFill>
                <a:srgbClr val="000000"/>
              </a:solidFill>
            </a:endParaRPr>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pPr>
            <a:fld id="{F6215FC4-394A-47B7-98E4-90CB64C86E1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106788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zoom dir="in"/>
  </p:transition>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Times New Roman" pitchFamily="18" charset="0"/>
        </a:defRPr>
      </a:lvl2pPr>
      <a:lvl3pPr algn="l" rtl="0" fontAlgn="base">
        <a:spcBef>
          <a:spcPct val="0"/>
        </a:spcBef>
        <a:spcAft>
          <a:spcPct val="0"/>
        </a:spcAft>
        <a:defRPr sz="4400">
          <a:solidFill>
            <a:schemeClr val="tx2"/>
          </a:solidFill>
          <a:latin typeface="Tahoma" pitchFamily="34" charset="0"/>
          <a:cs typeface="Times New Roman" pitchFamily="18" charset="0"/>
        </a:defRPr>
      </a:lvl3pPr>
      <a:lvl4pPr algn="l" rtl="0" fontAlgn="base">
        <a:spcBef>
          <a:spcPct val="0"/>
        </a:spcBef>
        <a:spcAft>
          <a:spcPct val="0"/>
        </a:spcAft>
        <a:defRPr sz="4400">
          <a:solidFill>
            <a:schemeClr val="tx2"/>
          </a:solidFill>
          <a:latin typeface="Tahoma" pitchFamily="34" charset="0"/>
          <a:cs typeface="Times New Roman" pitchFamily="18" charset="0"/>
        </a:defRPr>
      </a:lvl4pPr>
      <a:lvl5pPr algn="l" rtl="0" fontAlgn="base">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sz="2400">
              <a:solidFill>
                <a:srgbClr val="000000"/>
              </a:solidFill>
            </a:endParaRPr>
          </a:p>
        </p:txBody>
      </p:sp>
      <p:sp>
        <p:nvSpPr>
          <p:cNvPr id="3081"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pPr>
            <a:r>
              <a:rPr lang="en-US" smtClean="0">
                <a:solidFill>
                  <a:srgbClr val="000000"/>
                </a:solidFill>
              </a:rPr>
              <a:t>UIRI ICT TEAM</a:t>
            </a:r>
            <a:endParaRPr lang="en-US">
              <a:solidFill>
                <a:srgbClr val="000000"/>
              </a:solidFill>
            </a:endParaRPr>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pPr>
            <a:fld id="{F6215FC4-394A-47B7-98E4-90CB64C86E1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962144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zoom dir="in"/>
  </p:transition>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Times New Roman" pitchFamily="18" charset="0"/>
        </a:defRPr>
      </a:lvl2pPr>
      <a:lvl3pPr algn="l" rtl="0" fontAlgn="base">
        <a:spcBef>
          <a:spcPct val="0"/>
        </a:spcBef>
        <a:spcAft>
          <a:spcPct val="0"/>
        </a:spcAft>
        <a:defRPr sz="4400">
          <a:solidFill>
            <a:schemeClr val="tx2"/>
          </a:solidFill>
          <a:latin typeface="Tahoma" pitchFamily="34" charset="0"/>
          <a:cs typeface="Times New Roman" pitchFamily="18" charset="0"/>
        </a:defRPr>
      </a:lvl3pPr>
      <a:lvl4pPr algn="l" rtl="0" fontAlgn="base">
        <a:spcBef>
          <a:spcPct val="0"/>
        </a:spcBef>
        <a:spcAft>
          <a:spcPct val="0"/>
        </a:spcAft>
        <a:defRPr sz="4400">
          <a:solidFill>
            <a:schemeClr val="tx2"/>
          </a:solidFill>
          <a:latin typeface="Tahoma" pitchFamily="34" charset="0"/>
          <a:cs typeface="Times New Roman" pitchFamily="18" charset="0"/>
        </a:defRPr>
      </a:lvl4pPr>
      <a:lvl5pPr algn="l" rtl="0" fontAlgn="base">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33400" y="2438400"/>
            <a:ext cx="7772400" cy="2362200"/>
          </a:xfrm>
        </p:spPr>
        <p:txBody>
          <a:bodyPr/>
          <a:lstStyle/>
          <a:p>
            <a:r>
              <a:rPr lang="en-US" sz="4400" b="1" dirty="0">
                <a:solidFill>
                  <a:schemeClr val="tx2"/>
                </a:solidFill>
                <a:latin typeface="+mj-lt"/>
                <a:ea typeface="+mj-ea"/>
                <a:cs typeface="+mj-cs"/>
              </a:rPr>
              <a:t>Introduction to Computers</a:t>
            </a:r>
          </a:p>
          <a:p>
            <a:r>
              <a:rPr lang="en-US" sz="4400" b="1" dirty="0">
                <a:solidFill>
                  <a:schemeClr val="tx2"/>
                </a:solidFill>
                <a:latin typeface="+mj-lt"/>
                <a:ea typeface="+mj-ea"/>
                <a:cs typeface="+mj-cs"/>
              </a:rPr>
              <a:t>By UIRI ICT Team</a:t>
            </a:r>
          </a:p>
          <a:p>
            <a:endParaRPr lang="en-US" dirty="0"/>
          </a:p>
          <a:p>
            <a:endParaRPr lang="en-US" dirty="0"/>
          </a:p>
        </p:txBody>
      </p:sp>
      <p:sp>
        <p:nvSpPr>
          <p:cNvPr id="6" name="Rectangle 16"/>
          <p:cNvSpPr>
            <a:spLocks noGrp="1" noChangeArrowheads="1"/>
          </p:cNvSpPr>
          <p:nvPr>
            <p:ph type="sldNum" sz="quarter" idx="4"/>
          </p:nvPr>
        </p:nvSpPr>
        <p:spPr/>
        <p:txBody>
          <a:bodyPr/>
          <a:lstStyle/>
          <a:p>
            <a:fld id="{13C42D41-7AAF-45AC-BA46-B36418C5C79F}" type="slidenum">
              <a:rPr lang="en-US">
                <a:solidFill>
                  <a:srgbClr val="1C1C1C"/>
                </a:solidFill>
              </a:rPr>
              <a:pPr/>
              <a:t>1</a:t>
            </a:fld>
            <a:endParaRPr lang="en-US" dirty="0">
              <a:solidFill>
                <a:srgbClr val="1C1C1C"/>
              </a:solidFill>
            </a:endParaRPr>
          </a:p>
        </p:txBody>
      </p:sp>
      <p:sp>
        <p:nvSpPr>
          <p:cNvPr id="2" name="Footer Placeholder 1"/>
          <p:cNvSpPr>
            <a:spLocks noGrp="1"/>
          </p:cNvSpPr>
          <p:nvPr>
            <p:ph type="ftr" sz="quarter" idx="3"/>
          </p:nvPr>
        </p:nvSpPr>
        <p:spPr/>
        <p:txBody>
          <a:bodyPr/>
          <a:lstStyle/>
          <a:p>
            <a:r>
              <a:rPr lang="en-US" smtClean="0">
                <a:solidFill>
                  <a:srgbClr val="1C1C1C"/>
                </a:solidFill>
              </a:rPr>
              <a:t>UIRI ICT TEAM</a:t>
            </a:r>
            <a:endParaRPr lang="en-US">
              <a:solidFill>
                <a:srgbClr val="1C1C1C"/>
              </a:solidFill>
            </a:endParaRPr>
          </a:p>
        </p:txBody>
      </p:sp>
    </p:spTree>
    <p:extLst>
      <p:ext uri="{BB962C8B-B14F-4D97-AF65-F5344CB8AC3E}">
        <p14:creationId xmlns:p14="http://schemas.microsoft.com/office/powerpoint/2010/main" val="1304296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Computers</a:t>
            </a:r>
            <a:endParaRPr lang="en-US" dirty="0"/>
          </a:p>
        </p:txBody>
      </p:sp>
      <p:sp>
        <p:nvSpPr>
          <p:cNvPr id="3" name="Content Placeholder 2"/>
          <p:cNvSpPr>
            <a:spLocks noGrp="1"/>
          </p:cNvSpPr>
          <p:nvPr>
            <p:ph idx="1"/>
          </p:nvPr>
        </p:nvSpPr>
        <p:spPr/>
        <p:txBody>
          <a:bodyPr/>
          <a:lstStyle/>
          <a:p>
            <a:r>
              <a:rPr lang="en-US" sz="2400" dirty="0" smtClean="0"/>
              <a:t>Laptops, palmtops, and wearable computers are very capable computers but are lightweight and consume very little power</a:t>
            </a:r>
            <a:endParaRPr lang="en-US" sz="24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693090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91939A-D23F-4209-98C5-58C010E7AA2D}" type="slidenum">
              <a:rPr lang="en-US">
                <a:solidFill>
                  <a:srgbClr val="000000"/>
                </a:solidFill>
              </a:rPr>
              <a:pPr/>
              <a:t>100</a:t>
            </a:fld>
            <a:endParaRPr lang="en-US">
              <a:solidFill>
                <a:srgbClr val="000000"/>
              </a:solidFill>
            </a:endParaRPr>
          </a:p>
        </p:txBody>
      </p:sp>
      <p:sp>
        <p:nvSpPr>
          <p:cNvPr id="47106" name="Rectangle 2"/>
          <p:cNvSpPr>
            <a:spLocks noGrp="1" noChangeArrowheads="1"/>
          </p:cNvSpPr>
          <p:nvPr>
            <p:ph type="title"/>
          </p:nvPr>
        </p:nvSpPr>
        <p:spPr/>
        <p:txBody>
          <a:bodyPr/>
          <a:lstStyle/>
          <a:p>
            <a:r>
              <a:rPr lang="en-US" dirty="0"/>
              <a:t>Presentation Graphics</a:t>
            </a:r>
          </a:p>
        </p:txBody>
      </p:sp>
      <p:graphicFrame>
        <p:nvGraphicFramePr>
          <p:cNvPr id="47107" name="Object 3"/>
          <p:cNvGraphicFramePr>
            <a:graphicFrameLocks noGrp="1" noChangeAspect="1"/>
          </p:cNvGraphicFramePr>
          <p:nvPr>
            <p:ph sz="half" idx="1"/>
          </p:nvPr>
        </p:nvGraphicFramePr>
        <p:xfrm>
          <a:off x="3048000" y="1905000"/>
          <a:ext cx="3124200" cy="2228850"/>
        </p:xfrm>
        <a:graphic>
          <a:graphicData uri="http://schemas.openxmlformats.org/presentationml/2006/ole">
            <mc:AlternateContent xmlns:mc="http://schemas.openxmlformats.org/markup-compatibility/2006">
              <mc:Choice xmlns:v="urn:schemas-microsoft-com:vml" Requires="v">
                <p:oleObj spid="_x0000_s5160" name="Photo Editor Photo" r:id="rId3" imgW="6095238" imgH="4572396" progId="MSPhotoEd.3">
                  <p:embed/>
                </p:oleObj>
              </mc:Choice>
              <mc:Fallback>
                <p:oleObj name="Photo Editor Photo" r:id="rId3" imgW="6095238" imgH="457239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05000"/>
                        <a:ext cx="3124200" cy="2228850"/>
                      </a:xfrm>
                      <a:prstGeom prst="rect">
                        <a:avLst/>
                      </a:prstGeom>
                    </p:spPr>
                  </p:pic>
                </p:oleObj>
              </mc:Fallback>
            </mc:AlternateContent>
          </a:graphicData>
        </a:graphic>
      </p:graphicFrame>
      <p:sp>
        <p:nvSpPr>
          <p:cNvPr id="47108" name="Rectangle 4"/>
          <p:cNvSpPr>
            <a:spLocks noGrp="1" noChangeArrowheads="1"/>
          </p:cNvSpPr>
          <p:nvPr>
            <p:ph type="body" sz="half" idx="2"/>
          </p:nvPr>
        </p:nvSpPr>
        <p:spPr>
          <a:xfrm>
            <a:off x="762000" y="4114800"/>
            <a:ext cx="7772400" cy="1981200"/>
          </a:xfrm>
        </p:spPr>
        <p:txBody>
          <a:bodyPr/>
          <a:lstStyle/>
          <a:p>
            <a:pPr algn="just"/>
            <a:r>
              <a:rPr lang="en-US" sz="2400" dirty="0"/>
              <a:t>Presentation graphic software allows the user to create documents called slides to be used in making the presentations. Using special projection devices, the slides display as they appear on the computer screen.</a:t>
            </a:r>
          </a:p>
          <a:p>
            <a:endParaRPr lang="en-US" sz="2400" dirty="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47832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590800"/>
            <a:ext cx="6400800" cy="1752600"/>
          </a:xfrm>
        </p:spPr>
        <p:txBody>
          <a:bodyPr/>
          <a:lstStyle/>
          <a:p>
            <a:r>
              <a:rPr lang="en-US" sz="4400" dirty="0">
                <a:solidFill>
                  <a:srgbClr val="333399"/>
                </a:solidFill>
                <a:ea typeface="+mj-ea"/>
              </a:rPr>
              <a:t>Uses of Computers in daily life</a:t>
            </a:r>
            <a:endParaRPr lang="en-US" dirty="0"/>
          </a:p>
        </p:txBody>
      </p:sp>
      <p:sp>
        <p:nvSpPr>
          <p:cNvPr id="4" name="Slide Number Placeholder 3"/>
          <p:cNvSpPr>
            <a:spLocks noGrp="1"/>
          </p:cNvSpPr>
          <p:nvPr>
            <p:ph type="sldNum" sz="quarter" idx="4"/>
          </p:nvPr>
        </p:nvSpPr>
        <p:spPr/>
        <p:txBody>
          <a:bodyPr/>
          <a:lstStyle/>
          <a:p>
            <a:fld id="{CEBD6588-43C0-4F2A-8A82-64CF0F96F26F}" type="slidenum">
              <a:rPr lang="en-US" smtClean="0">
                <a:solidFill>
                  <a:srgbClr val="1C1C1C"/>
                </a:solidFill>
              </a:rPr>
              <a:pPr/>
              <a:t>101</a:t>
            </a:fld>
            <a:endParaRPr lang="en-US">
              <a:solidFill>
                <a:srgbClr val="1C1C1C"/>
              </a:solidFill>
            </a:endParaRPr>
          </a:p>
        </p:txBody>
      </p:sp>
      <p:sp>
        <p:nvSpPr>
          <p:cNvPr id="5" name="Footer Placeholder 4"/>
          <p:cNvSpPr>
            <a:spLocks noGrp="1"/>
          </p:cNvSpPr>
          <p:nvPr>
            <p:ph type="ftr" sz="quarter" idx="3"/>
          </p:nvPr>
        </p:nvSpPr>
        <p:spPr/>
        <p:txBody>
          <a:bodyPr/>
          <a:lstStyle/>
          <a:p>
            <a:r>
              <a:rPr lang="en-US" smtClean="0">
                <a:solidFill>
                  <a:srgbClr val="1C1C1C"/>
                </a:solidFill>
              </a:rPr>
              <a:t>UIRI ICT TEAM</a:t>
            </a:r>
            <a:endParaRPr lang="en-US">
              <a:solidFill>
                <a:srgbClr val="1C1C1C"/>
              </a:solidFill>
            </a:endParaRPr>
          </a:p>
        </p:txBody>
      </p:sp>
    </p:spTree>
    <p:extLst>
      <p:ext uri="{BB962C8B-B14F-4D97-AF65-F5344CB8AC3E}">
        <p14:creationId xmlns:p14="http://schemas.microsoft.com/office/powerpoint/2010/main" val="379814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Education</a:t>
            </a:r>
            <a:endParaRPr lang="en-US" dirty="0"/>
          </a:p>
        </p:txBody>
      </p:sp>
      <p:sp>
        <p:nvSpPr>
          <p:cNvPr id="3" name="Content Placeholder 2"/>
          <p:cNvSpPr>
            <a:spLocks noGrp="1"/>
          </p:cNvSpPr>
          <p:nvPr>
            <p:ph idx="1"/>
          </p:nvPr>
        </p:nvSpPr>
        <p:spPr/>
        <p:txBody>
          <a:bodyPr/>
          <a:lstStyle/>
          <a:p>
            <a:pPr algn="just"/>
            <a:r>
              <a:rPr lang="en-US" sz="2400" dirty="0"/>
              <a:t>Computers have sparked a revolution in education sector. Computers can give life like presentation to students through which concepts and ideas can be more easily conveyed to students especially those in the school level.</a:t>
            </a:r>
          </a:p>
          <a:p>
            <a:pPr algn="just"/>
            <a:r>
              <a:rPr lang="en-US" sz="2400" dirty="0" smtClean="0"/>
              <a:t>Today</a:t>
            </a:r>
            <a:r>
              <a:rPr lang="en-US" sz="2400" dirty="0"/>
              <a:t>, computers can be found in libraries, class rooms and museums as a means of education. The terms CAL (Computer Assisted Learning) and CAI (Computer Aided Instructions) have become synonymous with school education. </a:t>
            </a:r>
          </a:p>
          <a:p>
            <a:pPr algn="just"/>
            <a:r>
              <a:rPr lang="en-US" sz="2400" dirty="0"/>
              <a:t>    </a:t>
            </a:r>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102</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416174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Cont.</a:t>
            </a:r>
            <a:endParaRPr lang="en-US" dirty="0"/>
          </a:p>
        </p:txBody>
      </p:sp>
      <p:sp>
        <p:nvSpPr>
          <p:cNvPr id="3" name="Content Placeholder 2"/>
          <p:cNvSpPr>
            <a:spLocks noGrp="1"/>
          </p:cNvSpPr>
          <p:nvPr>
            <p:ph idx="1"/>
          </p:nvPr>
        </p:nvSpPr>
        <p:spPr>
          <a:xfrm>
            <a:off x="1143000" y="2017712"/>
            <a:ext cx="7812088" cy="4459287"/>
          </a:xfrm>
        </p:spPr>
        <p:txBody>
          <a:bodyPr/>
          <a:lstStyle/>
          <a:p>
            <a:pPr marL="0" lvl="0" indent="0" algn="just">
              <a:buClr>
                <a:srgbClr val="3333CC"/>
              </a:buClr>
              <a:buNone/>
            </a:pPr>
            <a:r>
              <a:rPr lang="en-US" sz="2400" dirty="0">
                <a:solidFill>
                  <a:srgbClr val="000000"/>
                </a:solidFill>
              </a:rPr>
              <a:t>Some of the key advantages in using computers in education :-</a:t>
            </a:r>
          </a:p>
          <a:p>
            <a:pPr lvl="0" algn="just">
              <a:buClr>
                <a:srgbClr val="3333CC"/>
              </a:buClr>
            </a:pPr>
            <a:r>
              <a:rPr lang="en-US" sz="2400" dirty="0">
                <a:solidFill>
                  <a:srgbClr val="000000"/>
                </a:solidFill>
              </a:rPr>
              <a:t> Interactive and tailored operation is possible based on student needs.</a:t>
            </a:r>
          </a:p>
          <a:p>
            <a:pPr lvl="0" algn="just">
              <a:buClr>
                <a:srgbClr val="3333CC"/>
              </a:buClr>
            </a:pPr>
            <a:r>
              <a:rPr lang="en-US" sz="2400" dirty="0">
                <a:solidFill>
                  <a:srgbClr val="000000"/>
                </a:solidFill>
              </a:rPr>
              <a:t> Students can develop science projects using software.</a:t>
            </a:r>
          </a:p>
          <a:p>
            <a:pPr lvl="0" algn="just">
              <a:buClr>
                <a:srgbClr val="3333CC"/>
              </a:buClr>
            </a:pPr>
            <a:r>
              <a:rPr lang="en-US" sz="2400" dirty="0">
                <a:solidFill>
                  <a:srgbClr val="000000"/>
                </a:solidFill>
              </a:rPr>
              <a:t> Students can search large databases on interesting subjects.</a:t>
            </a:r>
          </a:p>
          <a:p>
            <a:pPr lvl="0" algn="just">
              <a:buClr>
                <a:srgbClr val="3333CC"/>
              </a:buClr>
            </a:pPr>
            <a:r>
              <a:rPr lang="en-US" sz="2400" dirty="0">
                <a:solidFill>
                  <a:srgbClr val="000000"/>
                </a:solidFill>
              </a:rPr>
              <a:t> Interactive tutorials with feedback can be used for assessing student</a:t>
            </a:r>
          </a:p>
          <a:p>
            <a:pPr lvl="0" algn="just">
              <a:buClr>
                <a:srgbClr val="3333CC"/>
              </a:buClr>
            </a:pPr>
            <a:r>
              <a:rPr lang="en-US" sz="2400" dirty="0">
                <a:solidFill>
                  <a:srgbClr val="000000"/>
                </a:solidFill>
              </a:rPr>
              <a:t>     performance.</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103</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10748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793037" cy="998538"/>
          </a:xfrm>
        </p:spPr>
        <p:txBody>
          <a:bodyPr/>
          <a:lstStyle/>
          <a:p>
            <a:r>
              <a:rPr lang="en-US" dirty="0" smtClean="0"/>
              <a:t>Computers in Communication</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The merging of computers and communication has resulted in computer networks</a:t>
            </a:r>
            <a:r>
              <a:rPr lang="en-US" sz="2400" dirty="0" smtClean="0">
                <a:solidFill>
                  <a:srgbClr val="000000"/>
                </a:solidFill>
              </a:rPr>
              <a:t>. Computer </a:t>
            </a:r>
            <a:r>
              <a:rPr lang="en-US" sz="2400" dirty="0">
                <a:solidFill>
                  <a:srgbClr val="000000"/>
                </a:solidFill>
              </a:rPr>
              <a:t>network provides a powerful means of communication</a:t>
            </a:r>
            <a:r>
              <a:rPr lang="en-US" sz="2400" dirty="0" smtClean="0">
                <a:solidFill>
                  <a:srgbClr val="000000"/>
                </a:solidFill>
              </a:rPr>
              <a:t>.</a:t>
            </a:r>
          </a:p>
          <a:p>
            <a:pPr algn="just">
              <a:buClr>
                <a:srgbClr val="3333CC"/>
              </a:buClr>
            </a:pPr>
            <a:r>
              <a:rPr lang="en-US" sz="2400" dirty="0" smtClean="0">
                <a:solidFill>
                  <a:srgbClr val="000000"/>
                </a:solidFill>
              </a:rPr>
              <a:t>Access </a:t>
            </a:r>
            <a:r>
              <a:rPr lang="en-US" sz="2400" dirty="0">
                <a:solidFill>
                  <a:srgbClr val="000000"/>
                </a:solidFill>
              </a:rPr>
              <a:t>to remote </a:t>
            </a:r>
            <a:r>
              <a:rPr lang="en-US" sz="2400" dirty="0" smtClean="0">
                <a:solidFill>
                  <a:srgbClr val="000000"/>
                </a:solidFill>
              </a:rPr>
              <a:t>information, database </a:t>
            </a:r>
            <a:r>
              <a:rPr lang="en-US" sz="2400" dirty="0">
                <a:solidFill>
                  <a:srgbClr val="000000"/>
                </a:solidFill>
              </a:rPr>
              <a:t>sharing are some of the benefits of network. </a:t>
            </a:r>
            <a:endParaRPr lang="en-US" sz="2400" dirty="0" smtClean="0">
              <a:solidFill>
                <a:srgbClr val="000000"/>
              </a:solidFill>
            </a:endParaRPr>
          </a:p>
          <a:p>
            <a:pPr algn="just">
              <a:buClr>
                <a:srgbClr val="3333CC"/>
              </a:buClr>
            </a:pPr>
            <a:r>
              <a:rPr lang="en-US" sz="2400" dirty="0" smtClean="0">
                <a:solidFill>
                  <a:srgbClr val="000000"/>
                </a:solidFill>
              </a:rPr>
              <a:t>Computer </a:t>
            </a:r>
            <a:r>
              <a:rPr lang="en-US" sz="2400" dirty="0">
                <a:solidFill>
                  <a:srgbClr val="000000"/>
                </a:solidFill>
              </a:rPr>
              <a:t>networks also offer a variety of communication facility for people Access to remote information and person- to-person communication are two important uses in this regard.</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104</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106755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Cont.</a:t>
            </a:r>
            <a:endParaRPr lang="en-US" dirty="0"/>
          </a:p>
        </p:txBody>
      </p:sp>
      <p:sp>
        <p:nvSpPr>
          <p:cNvPr id="3" name="Content Placeholder 2"/>
          <p:cNvSpPr>
            <a:spLocks noGrp="1"/>
          </p:cNvSpPr>
          <p:nvPr>
            <p:ph idx="1"/>
          </p:nvPr>
        </p:nvSpPr>
        <p:spPr>
          <a:xfrm>
            <a:off x="1143000" y="1828800"/>
            <a:ext cx="7772400" cy="4611687"/>
          </a:xfrm>
        </p:spPr>
        <p:txBody>
          <a:bodyPr/>
          <a:lstStyle/>
          <a:p>
            <a:pPr lvl="0" algn="just">
              <a:buClr>
                <a:srgbClr val="3333CC"/>
              </a:buClr>
            </a:pPr>
            <a:r>
              <a:rPr lang="en-US" sz="2400" dirty="0">
                <a:solidFill>
                  <a:srgbClr val="000000"/>
                </a:solidFill>
              </a:rPr>
              <a:t>E-Mail is widely used by people to exchange message electronically</a:t>
            </a:r>
            <a:r>
              <a:rPr lang="en-US" sz="2400" dirty="0" smtClean="0">
                <a:solidFill>
                  <a:srgbClr val="000000"/>
                </a:solidFill>
              </a:rPr>
              <a:t>.</a:t>
            </a:r>
          </a:p>
          <a:p>
            <a:pPr lvl="0" algn="just">
              <a:buClr>
                <a:srgbClr val="3333CC"/>
              </a:buClr>
            </a:pPr>
            <a:r>
              <a:rPr lang="en-US" sz="2400" dirty="0" smtClean="0">
                <a:solidFill>
                  <a:srgbClr val="000000"/>
                </a:solidFill>
              </a:rPr>
              <a:t>Video-conferencing </a:t>
            </a:r>
            <a:r>
              <a:rPr lang="en-US" sz="2400" dirty="0">
                <a:solidFill>
                  <a:srgbClr val="000000"/>
                </a:solidFill>
              </a:rPr>
              <a:t>makes it possible to have virtual meetings, people in far away places</a:t>
            </a:r>
            <a:r>
              <a:rPr lang="en-US" sz="2400" dirty="0" smtClean="0">
                <a:solidFill>
                  <a:srgbClr val="000000"/>
                </a:solidFill>
              </a:rPr>
              <a:t>.</a:t>
            </a:r>
          </a:p>
          <a:p>
            <a:pPr lvl="0" algn="just">
              <a:buClr>
                <a:srgbClr val="3333CC"/>
              </a:buClr>
            </a:pPr>
            <a:r>
              <a:rPr lang="en-US" sz="2400" dirty="0" smtClean="0">
                <a:solidFill>
                  <a:srgbClr val="000000"/>
                </a:solidFill>
              </a:rPr>
              <a:t>ISDN </a:t>
            </a:r>
            <a:r>
              <a:rPr lang="en-US" sz="2400" dirty="0">
                <a:solidFill>
                  <a:srgbClr val="000000"/>
                </a:solidFill>
              </a:rPr>
              <a:t>or Integrated Services Digital Network facilitates all kinds of information transfer including data, voice, picture, radio in one channel. </a:t>
            </a:r>
            <a:endParaRPr lang="en-US" sz="2400" dirty="0" smtClean="0">
              <a:solidFill>
                <a:srgbClr val="000000"/>
              </a:solidFill>
            </a:endParaRPr>
          </a:p>
          <a:p>
            <a:pPr lvl="0" algn="just">
              <a:buClr>
                <a:srgbClr val="3333CC"/>
              </a:buClr>
            </a:pPr>
            <a:r>
              <a:rPr lang="en-US" sz="2400" dirty="0" smtClean="0">
                <a:solidFill>
                  <a:srgbClr val="000000"/>
                </a:solidFill>
              </a:rPr>
              <a:t>E-Commerce </a:t>
            </a:r>
            <a:r>
              <a:rPr lang="en-US" sz="2400" dirty="0">
                <a:solidFill>
                  <a:srgbClr val="000000"/>
                </a:solidFill>
              </a:rPr>
              <a:t>is the integration of communication, data management and security capabilities to allow business application within different </a:t>
            </a:r>
            <a:r>
              <a:rPr lang="en-US" sz="2400" dirty="0" smtClean="0">
                <a:solidFill>
                  <a:srgbClr val="000000"/>
                </a:solidFill>
              </a:rPr>
              <a:t>organizations </a:t>
            </a:r>
            <a:r>
              <a:rPr lang="en-US" sz="2400" dirty="0">
                <a:solidFill>
                  <a:srgbClr val="000000"/>
                </a:solidFill>
              </a:rPr>
              <a:t>to automatically exchange information related to sale of goods and services.</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105</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133505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457200"/>
            <a:ext cx="7793037" cy="1303338"/>
          </a:xfrm>
        </p:spPr>
        <p:txBody>
          <a:bodyPr/>
          <a:lstStyle/>
          <a:p>
            <a:r>
              <a:rPr lang="en-US" dirty="0" smtClean="0"/>
              <a:t>Computers in Science and Research</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The enormous speed and accuracy of computers make them suitable for applications in scientific research</a:t>
            </a:r>
            <a:r>
              <a:rPr lang="en-US" sz="2400" dirty="0" smtClean="0">
                <a:solidFill>
                  <a:srgbClr val="000000"/>
                </a:solidFill>
              </a:rPr>
              <a:t>.</a:t>
            </a:r>
          </a:p>
          <a:p>
            <a:pPr algn="just">
              <a:buClr>
                <a:srgbClr val="3333CC"/>
              </a:buClr>
            </a:pPr>
            <a:r>
              <a:rPr lang="en-US" sz="2400" dirty="0" smtClean="0">
                <a:solidFill>
                  <a:srgbClr val="000000"/>
                </a:solidFill>
              </a:rPr>
              <a:t>In </a:t>
            </a:r>
            <a:r>
              <a:rPr lang="en-US" sz="2400" dirty="0">
                <a:solidFill>
                  <a:srgbClr val="000000"/>
                </a:solidFill>
              </a:rPr>
              <a:t>Bio-technology computers are used in the study on analysis of genetic behavior, study of genes and their structures. The ‘Human genome project’ is an example of this</a:t>
            </a:r>
            <a:r>
              <a:rPr lang="en-US" sz="2400" dirty="0" smtClean="0">
                <a:solidFill>
                  <a:srgbClr val="000000"/>
                </a:solidFill>
              </a:rPr>
              <a:t>.</a:t>
            </a:r>
          </a:p>
          <a:p>
            <a:pPr algn="just">
              <a:buClr>
                <a:srgbClr val="3333CC"/>
              </a:buClr>
            </a:pPr>
            <a:r>
              <a:rPr lang="en-US" sz="2400" dirty="0" smtClean="0">
                <a:solidFill>
                  <a:srgbClr val="000000"/>
                </a:solidFill>
              </a:rPr>
              <a:t>In </a:t>
            </a:r>
            <a:r>
              <a:rPr lang="en-US" sz="2400" dirty="0">
                <a:solidFill>
                  <a:srgbClr val="000000"/>
                </a:solidFill>
              </a:rPr>
              <a:t>chemical research, molecular modeling and study of chemical reaction is an application area.</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106</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120861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Research Cont.</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Research and analysis of Astronomical data is another use of </a:t>
            </a:r>
            <a:r>
              <a:rPr lang="en-US" sz="2400" dirty="0" smtClean="0">
                <a:solidFill>
                  <a:srgbClr val="000000"/>
                </a:solidFill>
              </a:rPr>
              <a:t>computer. Space </a:t>
            </a:r>
            <a:r>
              <a:rPr lang="en-US" sz="2400" dirty="0">
                <a:solidFill>
                  <a:srgbClr val="000000"/>
                </a:solidFill>
              </a:rPr>
              <a:t>scientists can predict events that may occur such as appearance of </a:t>
            </a:r>
            <a:r>
              <a:rPr lang="en-US" sz="2400" dirty="0" smtClean="0">
                <a:solidFill>
                  <a:srgbClr val="000000"/>
                </a:solidFill>
              </a:rPr>
              <a:t>comets, changes </a:t>
            </a:r>
            <a:r>
              <a:rPr lang="en-US" sz="2400" dirty="0">
                <a:solidFill>
                  <a:srgbClr val="000000"/>
                </a:solidFill>
              </a:rPr>
              <a:t>in the orbit of planets and various solar </a:t>
            </a:r>
            <a:r>
              <a:rPr lang="en-US" sz="2400" dirty="0" smtClean="0">
                <a:solidFill>
                  <a:srgbClr val="000000"/>
                </a:solidFill>
              </a:rPr>
              <a:t>phenomena. Computers </a:t>
            </a:r>
            <a:r>
              <a:rPr lang="en-US" sz="2400" dirty="0">
                <a:solidFill>
                  <a:srgbClr val="000000"/>
                </a:solidFill>
              </a:rPr>
              <a:t>are also used in research for new materials in aerospace technology.</a:t>
            </a:r>
          </a:p>
          <a:p>
            <a:pPr algn="just">
              <a:buClr>
                <a:srgbClr val="3333CC"/>
              </a:buClr>
            </a:pPr>
            <a:r>
              <a:rPr lang="en-US" sz="2400" dirty="0">
                <a:solidFill>
                  <a:srgbClr val="000000"/>
                </a:solidFill>
              </a:rPr>
              <a:t>In Medical field computers are used for research for new vaccines and diagnosis of </a:t>
            </a:r>
            <a:r>
              <a:rPr lang="en-US" sz="2400" dirty="0" smtClean="0">
                <a:solidFill>
                  <a:srgbClr val="000000"/>
                </a:solidFill>
              </a:rPr>
              <a:t>diseases. Computers </a:t>
            </a:r>
            <a:r>
              <a:rPr lang="en-US" sz="2400" dirty="0">
                <a:solidFill>
                  <a:srgbClr val="000000"/>
                </a:solidFill>
              </a:rPr>
              <a:t>are used in modern bio-medical instrumentation.</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107</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60623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Law</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The legal profession has begun to make extensive use of computers. Computers help to search quickly through huge collections of data related to cases in databases. </a:t>
            </a:r>
            <a:endParaRPr lang="en-US" sz="2400" dirty="0" smtClean="0">
              <a:solidFill>
                <a:srgbClr val="000000"/>
              </a:solidFill>
            </a:endParaRPr>
          </a:p>
          <a:p>
            <a:pPr algn="just">
              <a:buClr>
                <a:srgbClr val="3333CC"/>
              </a:buClr>
            </a:pPr>
            <a:r>
              <a:rPr lang="en-US" sz="2400" dirty="0" smtClean="0">
                <a:solidFill>
                  <a:srgbClr val="000000"/>
                </a:solidFill>
              </a:rPr>
              <a:t>Databases </a:t>
            </a:r>
            <a:r>
              <a:rPr lang="en-US" sz="2400" dirty="0">
                <a:solidFill>
                  <a:srgbClr val="000000"/>
                </a:solidFill>
              </a:rPr>
              <a:t>can be created containing thousands of documents of evidence. Comprehensive case files can be computerized.</a:t>
            </a:r>
          </a:p>
          <a:p>
            <a:pPr algn="just">
              <a:buClr>
                <a:srgbClr val="3333CC"/>
              </a:buClr>
            </a:pPr>
            <a:r>
              <a:rPr lang="en-US" sz="2400" dirty="0" smtClean="0">
                <a:solidFill>
                  <a:srgbClr val="000000"/>
                </a:solidFill>
              </a:rPr>
              <a:t>Computers </a:t>
            </a:r>
            <a:r>
              <a:rPr lang="en-US" sz="2400" dirty="0">
                <a:solidFill>
                  <a:srgbClr val="000000"/>
                </a:solidFill>
              </a:rPr>
              <a:t>are also used for law enforcement like identifying vehicles violating traffic rules and building criminal databases by crime </a:t>
            </a:r>
            <a:r>
              <a:rPr lang="en-US" sz="2400" dirty="0" smtClean="0">
                <a:solidFill>
                  <a:srgbClr val="000000"/>
                </a:solidFill>
              </a:rPr>
              <a:t>type. </a:t>
            </a:r>
            <a:endParaRPr lang="en-US" sz="2400" dirty="0">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108</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85404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Cont.</a:t>
            </a:r>
            <a:endParaRPr lang="en-US" dirty="0"/>
          </a:p>
        </p:txBody>
      </p:sp>
      <p:sp>
        <p:nvSpPr>
          <p:cNvPr id="3" name="Content Placeholder 2"/>
          <p:cNvSpPr>
            <a:spLocks noGrp="1"/>
          </p:cNvSpPr>
          <p:nvPr>
            <p:ph idx="1"/>
          </p:nvPr>
        </p:nvSpPr>
        <p:spPr/>
        <p:txBody>
          <a:bodyPr/>
          <a:lstStyle/>
          <a:p>
            <a:pPr lvl="0" algn="just">
              <a:buClr>
                <a:srgbClr val="3333CC"/>
              </a:buClr>
            </a:pPr>
            <a:r>
              <a:rPr lang="en-US" sz="2400" dirty="0">
                <a:solidFill>
                  <a:srgbClr val="000000"/>
                </a:solidFill>
              </a:rPr>
              <a:t>The National Crime Record Bureau(NCRB) has its own computer facilities for analysis on crimes. This is linked to various centers across the country.</a:t>
            </a:r>
          </a:p>
          <a:p>
            <a:pPr lvl="0" algn="just">
              <a:buClr>
                <a:srgbClr val="3333CC"/>
              </a:buClr>
            </a:pPr>
            <a:r>
              <a:rPr lang="en-US" sz="2400" dirty="0">
                <a:solidFill>
                  <a:srgbClr val="000000"/>
                </a:solidFill>
              </a:rPr>
              <a:t>Computers are employed in identifying criminals by finger print analysis and DNA fingerprinting. DNA fingerprinting technology can identify a person from traces of blood, skin or hair from crime spots. </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109</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164342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A</a:t>
            </a:r>
            <a:r>
              <a:rPr lang="en-US" sz="2400" dirty="0" smtClean="0"/>
              <a:t>lso called notebook computers</a:t>
            </a:r>
          </a:p>
          <a:p>
            <a:r>
              <a:rPr lang="en-US" sz="2400" dirty="0"/>
              <a:t>G</a:t>
            </a:r>
            <a:r>
              <a:rPr lang="en-US" sz="2400" dirty="0" smtClean="0"/>
              <a:t>enerally weigh around 2kg</a:t>
            </a:r>
          </a:p>
          <a:p>
            <a:r>
              <a:rPr lang="en-US" sz="2400" dirty="0"/>
              <a:t>U</a:t>
            </a:r>
            <a:r>
              <a:rPr lang="en-US" sz="2400" dirty="0" smtClean="0"/>
              <a:t>se special low-power processors</a:t>
            </a:r>
          </a:p>
          <a:p>
            <a:r>
              <a:rPr lang="en-US" sz="2400" dirty="0"/>
              <a:t>C</a:t>
            </a:r>
            <a:r>
              <a:rPr lang="en-US" sz="2400" dirty="0" smtClean="0"/>
              <a:t>an work for more than 2 hours on battery.</a:t>
            </a:r>
          </a:p>
          <a:p>
            <a:r>
              <a:rPr lang="en-US" sz="2400" dirty="0" smtClean="0"/>
              <a:t>Their usage is similar to that of PCs</a:t>
            </a:r>
          </a:p>
          <a:p>
            <a:r>
              <a:rPr lang="en-US" sz="2400" dirty="0" smtClean="0"/>
              <a:t>They cost in the range of $1500-2500</a:t>
            </a:r>
            <a:endParaRPr lang="en-US" sz="2400" dirty="0"/>
          </a:p>
        </p:txBody>
      </p:sp>
      <p:sp>
        <p:nvSpPr>
          <p:cNvPr id="4" name="Title 3"/>
          <p:cNvSpPr>
            <a:spLocks noGrp="1"/>
          </p:cNvSpPr>
          <p:nvPr>
            <p:ph type="title"/>
          </p:nvPr>
        </p:nvSpPr>
        <p:spPr>
          <a:xfrm>
            <a:off x="1322389" y="609600"/>
            <a:ext cx="7516812" cy="1143000"/>
          </a:xfrm>
        </p:spPr>
        <p:txBody>
          <a:bodyPr/>
          <a:lstStyle/>
          <a:p>
            <a:r>
              <a:rPr lang="en-US" dirty="0" smtClean="0"/>
              <a:t>Laptops</a:t>
            </a:r>
            <a:endParaRPr lang="en-US" dirty="0"/>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p>
            <a:fld id="{8D9FDA54-6A62-4A1A-B8BC-3FD9A2275927}"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13545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Engineering</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A computer can be used to perform long sequence of computation that could never be performed by people, because of human tendency to commit errors. Such situations commonly arise in Mathematics and Engineering. </a:t>
            </a:r>
            <a:endParaRPr lang="en-US" sz="2400" dirty="0" smtClean="0">
              <a:solidFill>
                <a:srgbClr val="000000"/>
              </a:solidFill>
            </a:endParaRPr>
          </a:p>
          <a:p>
            <a:pPr algn="just">
              <a:buClr>
                <a:srgbClr val="3333CC"/>
              </a:buClr>
            </a:pPr>
            <a:r>
              <a:rPr lang="en-US" sz="2400" dirty="0" smtClean="0">
                <a:solidFill>
                  <a:srgbClr val="000000"/>
                </a:solidFill>
              </a:rPr>
              <a:t>Computers </a:t>
            </a:r>
            <a:r>
              <a:rPr lang="en-US" sz="2400" dirty="0">
                <a:solidFill>
                  <a:srgbClr val="000000"/>
                </a:solidFill>
              </a:rPr>
              <a:t>are used mainly to solve mathematical problems in engineering. They are also used as a tool for engineering design. </a:t>
            </a:r>
            <a:endParaRPr lang="en-US" sz="2400" dirty="0" smtClean="0">
              <a:solidFill>
                <a:srgbClr val="000000"/>
              </a:solidFill>
            </a:endParaRPr>
          </a:p>
          <a:p>
            <a:pPr algn="just">
              <a:buClr>
                <a:srgbClr val="3333CC"/>
              </a:buClr>
            </a:pPr>
            <a:r>
              <a:rPr lang="en-US" sz="2400" dirty="0" smtClean="0">
                <a:solidFill>
                  <a:srgbClr val="000000"/>
                </a:solidFill>
              </a:rPr>
              <a:t>The </a:t>
            </a:r>
            <a:r>
              <a:rPr lang="en-US" sz="2400" dirty="0">
                <a:solidFill>
                  <a:srgbClr val="000000"/>
                </a:solidFill>
              </a:rPr>
              <a:t>advantage of using computers in this context is that of speed and accuracy. </a:t>
            </a:r>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110</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346816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a:t>
            </a:r>
            <a:endParaRPr lang="en-US" dirty="0"/>
          </a:p>
        </p:txBody>
      </p:sp>
      <p:sp>
        <p:nvSpPr>
          <p:cNvPr id="3" name="Content Placeholder 2"/>
          <p:cNvSpPr>
            <a:spLocks noGrp="1"/>
          </p:cNvSpPr>
          <p:nvPr>
            <p:ph idx="1"/>
          </p:nvPr>
        </p:nvSpPr>
        <p:spPr>
          <a:xfrm>
            <a:off x="1143000" y="1828800"/>
            <a:ext cx="7772400" cy="4648200"/>
          </a:xfrm>
        </p:spPr>
        <p:txBody>
          <a:bodyPr/>
          <a:lstStyle/>
          <a:p>
            <a:pPr lvl="0" algn="just">
              <a:buClr>
                <a:srgbClr val="3333CC"/>
              </a:buClr>
            </a:pPr>
            <a:r>
              <a:rPr lang="en-US" sz="2400" dirty="0">
                <a:solidFill>
                  <a:srgbClr val="000000"/>
                </a:solidFill>
              </a:rPr>
              <a:t>Computers can be used to simulate models of machine before they are actually built. This helps to improve their design.</a:t>
            </a:r>
          </a:p>
          <a:p>
            <a:pPr lvl="0" algn="just">
              <a:buClr>
                <a:srgbClr val="3333CC"/>
              </a:buClr>
            </a:pPr>
            <a:r>
              <a:rPr lang="en-US" sz="2400" dirty="0">
                <a:solidFill>
                  <a:srgbClr val="000000"/>
                </a:solidFill>
              </a:rPr>
              <a:t>In Electronics Engineering, Computers are used for design and analysis of circuits. Software is available for circuit design. This helps to study a circuit without actually assembling it. </a:t>
            </a:r>
          </a:p>
          <a:p>
            <a:pPr lvl="0" algn="just">
              <a:buClr>
                <a:srgbClr val="3333CC"/>
              </a:buClr>
            </a:pPr>
            <a:r>
              <a:rPr lang="en-US" sz="2400" dirty="0" smtClean="0">
                <a:solidFill>
                  <a:srgbClr val="000000"/>
                </a:solidFill>
              </a:rPr>
              <a:t>In </a:t>
            </a:r>
            <a:r>
              <a:rPr lang="en-US" sz="2400" dirty="0">
                <a:solidFill>
                  <a:srgbClr val="000000"/>
                </a:solidFill>
              </a:rPr>
              <a:t>Nuclear Engineering, computers are used to control reactors using robots.</a:t>
            </a:r>
          </a:p>
          <a:p>
            <a:pPr lvl="0" algn="just">
              <a:buClr>
                <a:srgbClr val="3333CC"/>
              </a:buClr>
            </a:pPr>
            <a:r>
              <a:rPr lang="en-US" sz="2400" dirty="0" smtClean="0">
                <a:solidFill>
                  <a:srgbClr val="000000"/>
                </a:solidFill>
              </a:rPr>
              <a:t>In </a:t>
            </a:r>
            <a:r>
              <a:rPr lang="en-US" sz="2400" dirty="0">
                <a:solidFill>
                  <a:srgbClr val="000000"/>
                </a:solidFill>
              </a:rPr>
              <a:t>Mechanical Engineering, computers are used to calculate the load, stress and strain to determine material strength requirements. </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111</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64642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Manufacturing</a:t>
            </a:r>
            <a:endParaRPr lang="en-US" dirty="0"/>
          </a:p>
        </p:txBody>
      </p:sp>
      <p:sp>
        <p:nvSpPr>
          <p:cNvPr id="3" name="Content Placeholder 2"/>
          <p:cNvSpPr>
            <a:spLocks noGrp="1"/>
          </p:cNvSpPr>
          <p:nvPr>
            <p:ph idx="1"/>
          </p:nvPr>
        </p:nvSpPr>
        <p:spPr>
          <a:xfrm>
            <a:off x="1182688" y="2017712"/>
            <a:ext cx="7772400" cy="4230687"/>
          </a:xfrm>
        </p:spPr>
        <p:txBody>
          <a:bodyPr/>
          <a:lstStyle/>
          <a:p>
            <a:pPr algn="just">
              <a:buClr>
                <a:srgbClr val="3333CC"/>
              </a:buClr>
            </a:pPr>
            <a:r>
              <a:rPr lang="en-US" sz="2400" dirty="0" smtClean="0">
                <a:solidFill>
                  <a:srgbClr val="000000"/>
                </a:solidFill>
              </a:rPr>
              <a:t>Computers have become </a:t>
            </a:r>
            <a:r>
              <a:rPr lang="en-US" sz="2400" dirty="0">
                <a:solidFill>
                  <a:srgbClr val="000000"/>
                </a:solidFill>
              </a:rPr>
              <a:t>very essential in manufacturing systems</a:t>
            </a:r>
            <a:r>
              <a:rPr lang="en-US" sz="2400" dirty="0" smtClean="0">
                <a:solidFill>
                  <a:srgbClr val="000000"/>
                </a:solidFill>
              </a:rPr>
              <a:t>. </a:t>
            </a:r>
          </a:p>
          <a:p>
            <a:pPr algn="just">
              <a:buClr>
                <a:srgbClr val="3333CC"/>
              </a:buClr>
            </a:pPr>
            <a:r>
              <a:rPr lang="en-US" sz="2400" dirty="0" smtClean="0">
                <a:solidFill>
                  <a:srgbClr val="000000"/>
                </a:solidFill>
              </a:rPr>
              <a:t>Computer </a:t>
            </a:r>
            <a:r>
              <a:rPr lang="en-US" sz="2400" dirty="0">
                <a:solidFill>
                  <a:srgbClr val="000000"/>
                </a:solidFill>
              </a:rPr>
              <a:t>Aided Manufacturing(CAM) can be defined as the use of computer systems to plan, manage and control operations of a manufacturing plant through either direct or indirect computer interface with production resources</a:t>
            </a:r>
            <a:r>
              <a:rPr lang="en-US" sz="2400" dirty="0" smtClean="0">
                <a:solidFill>
                  <a:srgbClr val="000000"/>
                </a:solidFill>
              </a:rPr>
              <a:t>.</a:t>
            </a:r>
          </a:p>
          <a:p>
            <a:pPr algn="just">
              <a:buClr>
                <a:srgbClr val="3333CC"/>
              </a:buClr>
            </a:pPr>
            <a:r>
              <a:rPr lang="en-US" sz="2400" dirty="0" smtClean="0">
                <a:solidFill>
                  <a:srgbClr val="000000"/>
                </a:solidFill>
              </a:rPr>
              <a:t>Computer </a:t>
            </a:r>
            <a:r>
              <a:rPr lang="en-US" sz="2400" dirty="0">
                <a:solidFill>
                  <a:srgbClr val="000000"/>
                </a:solidFill>
              </a:rPr>
              <a:t>controlled analysis are employed in the manufacture of products ranging from tiny electronic components to automobiles and even aircrafts or ships. </a:t>
            </a:r>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112</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50249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Cont.</a:t>
            </a:r>
            <a:endParaRPr lang="en-US" dirty="0"/>
          </a:p>
        </p:txBody>
      </p:sp>
      <p:sp>
        <p:nvSpPr>
          <p:cNvPr id="3" name="Content Placeholder 2"/>
          <p:cNvSpPr>
            <a:spLocks noGrp="1"/>
          </p:cNvSpPr>
          <p:nvPr>
            <p:ph idx="1"/>
          </p:nvPr>
        </p:nvSpPr>
        <p:spPr/>
        <p:txBody>
          <a:bodyPr/>
          <a:lstStyle/>
          <a:p>
            <a:pPr lvl="0" algn="just">
              <a:buClr>
                <a:srgbClr val="3333CC"/>
              </a:buClr>
            </a:pPr>
            <a:r>
              <a:rPr lang="en-US" sz="2400" dirty="0">
                <a:solidFill>
                  <a:srgbClr val="000000"/>
                </a:solidFill>
              </a:rPr>
              <a:t>There are some significant advantages in using computers in design and manufacturing. Computer controlled tools can make parts that are closer to actual design specifications. This is not possible to be conventional tools.</a:t>
            </a:r>
          </a:p>
          <a:p>
            <a:pPr lvl="0" algn="just">
              <a:buClr>
                <a:srgbClr val="3333CC"/>
              </a:buClr>
            </a:pPr>
            <a:r>
              <a:rPr lang="en-US" sz="2400" dirty="0" smtClean="0">
                <a:solidFill>
                  <a:srgbClr val="000000"/>
                </a:solidFill>
              </a:rPr>
              <a:t>Computers </a:t>
            </a:r>
            <a:r>
              <a:rPr lang="en-US" sz="2400" dirty="0">
                <a:solidFill>
                  <a:srgbClr val="000000"/>
                </a:solidFill>
              </a:rPr>
              <a:t>are also used in quality control in manufacturing environments. </a:t>
            </a:r>
          </a:p>
          <a:p>
            <a:pPr lvl="0">
              <a:buClr>
                <a:srgbClr val="3333CC"/>
              </a:buClr>
            </a:pPr>
            <a:endParaRPr 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113</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518547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Enforcement</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Computers find applications in law enforcement. For example computers can be employed in monitoring the speed of vehicles.ie , detection of over </a:t>
            </a:r>
            <a:r>
              <a:rPr lang="en-US" sz="2400" dirty="0" smtClean="0">
                <a:solidFill>
                  <a:srgbClr val="000000"/>
                </a:solidFill>
              </a:rPr>
              <a:t>speed.</a:t>
            </a:r>
          </a:p>
          <a:p>
            <a:pPr algn="just">
              <a:buClr>
                <a:srgbClr val="3333CC"/>
              </a:buClr>
            </a:pPr>
            <a:r>
              <a:rPr lang="en-US" sz="2400" dirty="0" smtClean="0">
                <a:solidFill>
                  <a:srgbClr val="000000"/>
                </a:solidFill>
              </a:rPr>
              <a:t>This </a:t>
            </a:r>
            <a:r>
              <a:rPr lang="en-US" sz="2400" dirty="0">
                <a:solidFill>
                  <a:srgbClr val="000000"/>
                </a:solidFill>
              </a:rPr>
              <a:t>is done by employing a digital video camera interfaced with a computer. The camera will be able to follow a specific target, such as a vehicle and detect its speed. </a:t>
            </a:r>
            <a:endParaRPr lang="en-US" sz="2400" dirty="0" smtClean="0">
              <a:solidFill>
                <a:srgbClr val="000000"/>
              </a:solidFill>
            </a:endParaRPr>
          </a:p>
          <a:p>
            <a:pPr algn="just">
              <a:buClr>
                <a:srgbClr val="3333CC"/>
              </a:buClr>
            </a:pPr>
            <a:r>
              <a:rPr lang="en-US" sz="2400" dirty="0" smtClean="0">
                <a:solidFill>
                  <a:srgbClr val="000000"/>
                </a:solidFill>
              </a:rPr>
              <a:t>Computers </a:t>
            </a:r>
            <a:r>
              <a:rPr lang="en-US" sz="2400" dirty="0">
                <a:solidFill>
                  <a:srgbClr val="000000"/>
                </a:solidFill>
              </a:rPr>
              <a:t>can be used to monitor data communications in a network and detect any unlawful communications. </a:t>
            </a:r>
            <a:endParaRPr lang="en-US" sz="2400" dirty="0" smtClean="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114</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52132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Cont.</a:t>
            </a:r>
            <a:endParaRPr lang="en-US" dirty="0"/>
          </a:p>
        </p:txBody>
      </p:sp>
      <p:sp>
        <p:nvSpPr>
          <p:cNvPr id="3" name="Content Placeholder 2"/>
          <p:cNvSpPr>
            <a:spLocks noGrp="1"/>
          </p:cNvSpPr>
          <p:nvPr>
            <p:ph idx="1"/>
          </p:nvPr>
        </p:nvSpPr>
        <p:spPr>
          <a:xfrm>
            <a:off x="1143000" y="1905000"/>
            <a:ext cx="7772400" cy="4611687"/>
          </a:xfrm>
        </p:spPr>
        <p:txBody>
          <a:bodyPr/>
          <a:lstStyle/>
          <a:p>
            <a:pPr lvl="0" algn="just">
              <a:buClr>
                <a:srgbClr val="3333CC"/>
              </a:buClr>
            </a:pPr>
            <a:r>
              <a:rPr lang="en-US" sz="2400" dirty="0">
                <a:solidFill>
                  <a:srgbClr val="000000"/>
                </a:solidFill>
              </a:rPr>
              <a:t>Computer can be used to maintain large criminal databases. When a crime is detected it is possible to search available data on criminals based on nature of the crime. </a:t>
            </a:r>
            <a:endParaRPr lang="en-US" sz="2400" dirty="0" smtClean="0">
              <a:solidFill>
                <a:srgbClr val="000000"/>
              </a:solidFill>
            </a:endParaRPr>
          </a:p>
          <a:p>
            <a:pPr lvl="0" algn="just">
              <a:buClr>
                <a:srgbClr val="3333CC"/>
              </a:buClr>
            </a:pPr>
            <a:r>
              <a:rPr lang="en-US" sz="2400" dirty="0" smtClean="0">
                <a:solidFill>
                  <a:srgbClr val="000000"/>
                </a:solidFill>
              </a:rPr>
              <a:t>Computers </a:t>
            </a:r>
            <a:r>
              <a:rPr lang="en-US" sz="2400" dirty="0">
                <a:solidFill>
                  <a:srgbClr val="000000"/>
                </a:solidFill>
              </a:rPr>
              <a:t>are also employed to establish scientific evidence in criminal cases. Technologies like finger print analysis and DNA finger printing make use of computers. </a:t>
            </a:r>
            <a:endParaRPr lang="en-US" sz="2400" dirty="0" smtClean="0">
              <a:solidFill>
                <a:srgbClr val="000000"/>
              </a:solidFill>
            </a:endParaRPr>
          </a:p>
          <a:p>
            <a:pPr lvl="0" algn="just">
              <a:buClr>
                <a:srgbClr val="3333CC"/>
              </a:buClr>
            </a:pPr>
            <a:r>
              <a:rPr lang="en-US" sz="2400" dirty="0" smtClean="0">
                <a:solidFill>
                  <a:srgbClr val="000000"/>
                </a:solidFill>
              </a:rPr>
              <a:t>Enforcement </a:t>
            </a:r>
            <a:r>
              <a:rPr lang="en-US" sz="2400" dirty="0">
                <a:solidFill>
                  <a:srgbClr val="000000"/>
                </a:solidFill>
              </a:rPr>
              <a:t>of Tax laws is another area where computers can be effectively used. Large databases on taxpayers can be maintained for scrutinize and investigations. </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115</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241871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Entertainment</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Computers also contribute to </a:t>
            </a:r>
            <a:r>
              <a:rPr lang="en-US" sz="2400" dirty="0" smtClean="0">
                <a:solidFill>
                  <a:srgbClr val="000000"/>
                </a:solidFill>
              </a:rPr>
              <a:t>entertainment. Various </a:t>
            </a:r>
            <a:r>
              <a:rPr lang="en-US" sz="2400" dirty="0">
                <a:solidFill>
                  <a:srgbClr val="000000"/>
                </a:solidFill>
              </a:rPr>
              <a:t>means of entertainment for children are computer games, interactive video, video </a:t>
            </a:r>
            <a:r>
              <a:rPr lang="en-US" sz="2400" dirty="0" smtClean="0">
                <a:solidFill>
                  <a:srgbClr val="000000"/>
                </a:solidFill>
              </a:rPr>
              <a:t>games, flight </a:t>
            </a:r>
            <a:r>
              <a:rPr lang="en-US" sz="2400" dirty="0">
                <a:solidFill>
                  <a:srgbClr val="000000"/>
                </a:solidFill>
              </a:rPr>
              <a:t>stimulators and electronic </a:t>
            </a:r>
            <a:r>
              <a:rPr lang="en-US" sz="2400" dirty="0" smtClean="0">
                <a:solidFill>
                  <a:srgbClr val="000000"/>
                </a:solidFill>
              </a:rPr>
              <a:t>puzzles. Some </a:t>
            </a:r>
            <a:r>
              <a:rPr lang="en-US" sz="2400" dirty="0">
                <a:solidFill>
                  <a:srgbClr val="000000"/>
                </a:solidFill>
              </a:rPr>
              <a:t>software help students learn through enjoyment.</a:t>
            </a:r>
          </a:p>
          <a:p>
            <a:pPr algn="just">
              <a:buClr>
                <a:srgbClr val="3333CC"/>
              </a:buClr>
            </a:pPr>
            <a:r>
              <a:rPr lang="en-US" sz="2400" dirty="0" smtClean="0">
                <a:solidFill>
                  <a:srgbClr val="000000"/>
                </a:solidFill>
              </a:rPr>
              <a:t>Computers </a:t>
            </a:r>
            <a:r>
              <a:rPr lang="en-US" sz="2400" dirty="0">
                <a:solidFill>
                  <a:srgbClr val="000000"/>
                </a:solidFill>
              </a:rPr>
              <a:t>are used in music synthesis, film making and animations in cartoon </a:t>
            </a:r>
            <a:r>
              <a:rPr lang="en-US" sz="2400" dirty="0" smtClean="0">
                <a:solidFill>
                  <a:srgbClr val="000000"/>
                </a:solidFill>
              </a:rPr>
              <a:t>films. In </a:t>
            </a:r>
            <a:r>
              <a:rPr lang="en-US" sz="2400" dirty="0">
                <a:solidFill>
                  <a:srgbClr val="000000"/>
                </a:solidFill>
              </a:rPr>
              <a:t>film making computer graphics and virtual reality modeling is used to create scenes, which cannot be really </a:t>
            </a:r>
            <a:r>
              <a:rPr lang="en-US" sz="2400" dirty="0" smtClean="0">
                <a:solidFill>
                  <a:srgbClr val="000000"/>
                </a:solidFill>
              </a:rPr>
              <a:t>produced. This </a:t>
            </a:r>
            <a:r>
              <a:rPr lang="en-US" sz="2400" dirty="0">
                <a:solidFill>
                  <a:srgbClr val="000000"/>
                </a:solidFill>
              </a:rPr>
              <a:t>gives exciting special effects. 	</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116</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39163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Entertainment Cont.</a:t>
            </a:r>
            <a:endParaRPr lang="en-US" dirty="0"/>
          </a:p>
        </p:txBody>
      </p:sp>
      <p:sp>
        <p:nvSpPr>
          <p:cNvPr id="3" name="Content Placeholder 2"/>
          <p:cNvSpPr>
            <a:spLocks noGrp="1"/>
          </p:cNvSpPr>
          <p:nvPr>
            <p:ph idx="1"/>
          </p:nvPr>
        </p:nvSpPr>
        <p:spPr>
          <a:xfrm>
            <a:off x="1182688" y="2017712"/>
            <a:ext cx="7772400" cy="4306887"/>
          </a:xfrm>
        </p:spPr>
        <p:txBody>
          <a:bodyPr/>
          <a:lstStyle/>
          <a:p>
            <a:pPr lvl="0" algn="just">
              <a:buClr>
                <a:srgbClr val="3333CC"/>
              </a:buClr>
            </a:pPr>
            <a:r>
              <a:rPr lang="en-US" sz="2400" dirty="0">
                <a:solidFill>
                  <a:srgbClr val="000000"/>
                </a:solidFill>
              </a:rPr>
              <a:t>Multimedia systems combine text, graphic, </a:t>
            </a:r>
            <a:r>
              <a:rPr lang="en-US" sz="2400" dirty="0" smtClean="0">
                <a:solidFill>
                  <a:srgbClr val="000000"/>
                </a:solidFill>
              </a:rPr>
              <a:t>music, voice </a:t>
            </a:r>
            <a:r>
              <a:rPr lang="en-US" sz="2400" dirty="0">
                <a:solidFill>
                  <a:srgbClr val="000000"/>
                </a:solidFill>
              </a:rPr>
              <a:t>and video movies to form an integrated </a:t>
            </a:r>
            <a:r>
              <a:rPr lang="en-US" sz="2400" dirty="0" smtClean="0">
                <a:solidFill>
                  <a:srgbClr val="000000"/>
                </a:solidFill>
              </a:rPr>
              <a:t>platform. </a:t>
            </a:r>
          </a:p>
          <a:p>
            <a:pPr lvl="0" algn="just">
              <a:buClr>
                <a:srgbClr val="3333CC"/>
              </a:buClr>
            </a:pPr>
            <a:r>
              <a:rPr lang="en-US" sz="2400" dirty="0" smtClean="0">
                <a:solidFill>
                  <a:srgbClr val="000000"/>
                </a:solidFill>
              </a:rPr>
              <a:t>One </a:t>
            </a:r>
            <a:r>
              <a:rPr lang="en-US" sz="2400" dirty="0">
                <a:solidFill>
                  <a:srgbClr val="000000"/>
                </a:solidFill>
              </a:rPr>
              <a:t>interesting application of multimedia technology in education and entertainment is the electronic </a:t>
            </a:r>
            <a:r>
              <a:rPr lang="en-US" sz="2400" dirty="0" smtClean="0">
                <a:solidFill>
                  <a:srgbClr val="000000"/>
                </a:solidFill>
              </a:rPr>
              <a:t>encyclopedia. Such </a:t>
            </a:r>
            <a:r>
              <a:rPr lang="en-US" sz="2400" dirty="0">
                <a:solidFill>
                  <a:srgbClr val="000000"/>
                </a:solidFill>
              </a:rPr>
              <a:t>an encyclopedia contains </a:t>
            </a:r>
            <a:r>
              <a:rPr lang="en-US" sz="2400" dirty="0" smtClean="0">
                <a:solidFill>
                  <a:srgbClr val="000000"/>
                </a:solidFill>
              </a:rPr>
              <a:t>colorful </a:t>
            </a:r>
            <a:r>
              <a:rPr lang="en-US" sz="2400" dirty="0">
                <a:solidFill>
                  <a:srgbClr val="000000"/>
                </a:solidFill>
              </a:rPr>
              <a:t>images and animations in addition to description in text. </a:t>
            </a:r>
            <a:endParaRPr lang="en-US" sz="2400" dirty="0" smtClean="0">
              <a:solidFill>
                <a:srgbClr val="000000"/>
              </a:solidFill>
            </a:endParaRPr>
          </a:p>
          <a:p>
            <a:pPr lvl="0" algn="just">
              <a:buClr>
                <a:srgbClr val="3333CC"/>
              </a:buClr>
            </a:pPr>
            <a:r>
              <a:rPr lang="en-US" sz="2400" dirty="0" smtClean="0">
                <a:solidFill>
                  <a:srgbClr val="000000"/>
                </a:solidFill>
              </a:rPr>
              <a:t>It </a:t>
            </a:r>
            <a:r>
              <a:rPr lang="en-US" sz="2400" dirty="0">
                <a:solidFill>
                  <a:srgbClr val="000000"/>
                </a:solidFill>
              </a:rPr>
              <a:t>also facilitates easy navigation through </a:t>
            </a:r>
            <a:r>
              <a:rPr lang="en-US" sz="2400" dirty="0" smtClean="0">
                <a:solidFill>
                  <a:srgbClr val="000000"/>
                </a:solidFill>
              </a:rPr>
              <a:t>hyperlink. A </a:t>
            </a:r>
            <a:r>
              <a:rPr lang="en-US" sz="2400" dirty="0">
                <a:solidFill>
                  <a:srgbClr val="000000"/>
                </a:solidFill>
              </a:rPr>
              <a:t>hyperlink is a highlighted text or image ,which is linked to some pages containing information.</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117</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800951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Government</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Governments can collect, process and store vast amounts of information about their </a:t>
            </a:r>
            <a:r>
              <a:rPr lang="en-US" sz="2400" dirty="0" smtClean="0">
                <a:solidFill>
                  <a:srgbClr val="000000"/>
                </a:solidFill>
              </a:rPr>
              <a:t>citizens.</a:t>
            </a:r>
          </a:p>
          <a:p>
            <a:pPr algn="just">
              <a:buClr>
                <a:srgbClr val="3333CC"/>
              </a:buClr>
            </a:pPr>
            <a:r>
              <a:rPr lang="en-US" sz="2400" dirty="0" smtClean="0">
                <a:solidFill>
                  <a:srgbClr val="000000"/>
                </a:solidFill>
              </a:rPr>
              <a:t>Government </a:t>
            </a:r>
            <a:r>
              <a:rPr lang="en-US" sz="2400" dirty="0">
                <a:solidFill>
                  <a:srgbClr val="000000"/>
                </a:solidFill>
              </a:rPr>
              <a:t>departments can computerize their functions and services. The major areas are that of </a:t>
            </a:r>
            <a:r>
              <a:rPr lang="en-US" sz="2400" b="1" i="1" dirty="0">
                <a:solidFill>
                  <a:srgbClr val="000000"/>
                </a:solidFill>
              </a:rPr>
              <a:t>taxation</a:t>
            </a:r>
            <a:r>
              <a:rPr lang="en-US" sz="2400" dirty="0">
                <a:solidFill>
                  <a:srgbClr val="000000"/>
                </a:solidFill>
              </a:rPr>
              <a:t>, </a:t>
            </a:r>
            <a:r>
              <a:rPr lang="en-US" sz="2400" b="1" i="1" dirty="0">
                <a:solidFill>
                  <a:srgbClr val="000000"/>
                </a:solidFill>
              </a:rPr>
              <a:t>revenue</a:t>
            </a:r>
            <a:r>
              <a:rPr lang="en-US" sz="2400" dirty="0">
                <a:solidFill>
                  <a:srgbClr val="000000"/>
                </a:solidFill>
              </a:rPr>
              <a:t> and </a:t>
            </a:r>
            <a:r>
              <a:rPr lang="en-US" sz="2400" b="1" i="1" dirty="0">
                <a:solidFill>
                  <a:srgbClr val="000000"/>
                </a:solidFill>
              </a:rPr>
              <a:t>treasuries</a:t>
            </a:r>
            <a:r>
              <a:rPr lang="en-US" sz="2400" dirty="0">
                <a:solidFill>
                  <a:srgbClr val="000000"/>
                </a:solidFill>
              </a:rPr>
              <a:t>. </a:t>
            </a:r>
            <a:endParaRPr lang="en-US" sz="2400" dirty="0" smtClean="0">
              <a:solidFill>
                <a:srgbClr val="000000"/>
              </a:solidFill>
            </a:endParaRPr>
          </a:p>
          <a:p>
            <a:pPr algn="just">
              <a:buClr>
                <a:srgbClr val="3333CC"/>
              </a:buClr>
            </a:pPr>
            <a:r>
              <a:rPr lang="en-US" sz="2400" dirty="0" smtClean="0">
                <a:solidFill>
                  <a:srgbClr val="000000"/>
                </a:solidFill>
              </a:rPr>
              <a:t>Land </a:t>
            </a:r>
            <a:r>
              <a:rPr lang="en-US" sz="2400" dirty="0">
                <a:solidFill>
                  <a:srgbClr val="000000"/>
                </a:solidFill>
              </a:rPr>
              <a:t>records data can be stored in computer data bases for easy access. </a:t>
            </a:r>
            <a:endParaRPr lang="en-US" sz="2400" dirty="0" smtClean="0">
              <a:solidFill>
                <a:srgbClr val="000000"/>
              </a:solidFill>
            </a:endParaRPr>
          </a:p>
          <a:p>
            <a:pPr algn="just">
              <a:buClr>
                <a:srgbClr val="3333CC"/>
              </a:buClr>
            </a:pPr>
            <a:r>
              <a:rPr lang="en-US" sz="2400" dirty="0" smtClean="0">
                <a:solidFill>
                  <a:srgbClr val="000000"/>
                </a:solidFill>
              </a:rPr>
              <a:t>Movements </a:t>
            </a:r>
            <a:r>
              <a:rPr lang="en-US" sz="2400" dirty="0">
                <a:solidFill>
                  <a:srgbClr val="000000"/>
                </a:solidFill>
              </a:rPr>
              <a:t>of files and proceedings on various subjects can be easily controlled and monitored.</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118</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519701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Cont.</a:t>
            </a:r>
            <a:endParaRPr lang="en-US" dirty="0"/>
          </a:p>
        </p:txBody>
      </p:sp>
      <p:sp>
        <p:nvSpPr>
          <p:cNvPr id="3" name="Content Placeholder 2"/>
          <p:cNvSpPr>
            <a:spLocks noGrp="1"/>
          </p:cNvSpPr>
          <p:nvPr>
            <p:ph idx="1"/>
          </p:nvPr>
        </p:nvSpPr>
        <p:spPr/>
        <p:txBody>
          <a:bodyPr/>
          <a:lstStyle/>
          <a:p>
            <a:pPr lvl="0" algn="just">
              <a:buClr>
                <a:srgbClr val="3333CC"/>
              </a:buClr>
            </a:pPr>
            <a:r>
              <a:rPr lang="en-US" sz="2400" dirty="0">
                <a:solidFill>
                  <a:srgbClr val="000000"/>
                </a:solidFill>
              </a:rPr>
              <a:t>Computers can be used as ideal tools in planning and resource management. </a:t>
            </a:r>
            <a:endParaRPr lang="en-US" sz="2400" dirty="0" smtClean="0">
              <a:solidFill>
                <a:srgbClr val="000000"/>
              </a:solidFill>
            </a:endParaRPr>
          </a:p>
          <a:p>
            <a:pPr lvl="0" algn="just">
              <a:buClr>
                <a:srgbClr val="3333CC"/>
              </a:buClr>
            </a:pPr>
            <a:r>
              <a:rPr lang="en-US" sz="2400" dirty="0" smtClean="0">
                <a:solidFill>
                  <a:srgbClr val="000000"/>
                </a:solidFill>
              </a:rPr>
              <a:t>The </a:t>
            </a:r>
            <a:r>
              <a:rPr lang="en-US" sz="2400" dirty="0">
                <a:solidFill>
                  <a:srgbClr val="000000"/>
                </a:solidFill>
              </a:rPr>
              <a:t>practice of integrating computers and communication technology for the benefit of government functions is termed </a:t>
            </a:r>
            <a:r>
              <a:rPr lang="en-US" sz="2400" b="1" i="1" dirty="0">
                <a:solidFill>
                  <a:srgbClr val="000000"/>
                </a:solidFill>
              </a:rPr>
              <a:t>E-Governance. </a:t>
            </a:r>
            <a:endParaRPr lang="en-US" sz="2400" b="1" i="1" dirty="0" smtClean="0">
              <a:solidFill>
                <a:srgbClr val="000000"/>
              </a:solidFill>
            </a:endParaRPr>
          </a:p>
          <a:p>
            <a:pPr lvl="0" algn="just">
              <a:buClr>
                <a:srgbClr val="3333CC"/>
              </a:buClr>
            </a:pPr>
            <a:r>
              <a:rPr lang="en-US" sz="2400" dirty="0" smtClean="0">
                <a:solidFill>
                  <a:srgbClr val="000000"/>
                </a:solidFill>
              </a:rPr>
              <a:t>E-Governance </a:t>
            </a:r>
            <a:r>
              <a:rPr lang="en-US" sz="2400" dirty="0">
                <a:solidFill>
                  <a:srgbClr val="000000"/>
                </a:solidFill>
              </a:rPr>
              <a:t>centers on establishing a computer network that could serve as the basic electronic infrastructure for administrative functions of the government  and then developing and implementing network-centric applications on top of this infrastructure .</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119</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486481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Palmtops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also known as PDA’s - Personal Digital Assistants</a:t>
            </a:r>
          </a:p>
          <a:p>
            <a:r>
              <a:rPr lang="en-US" sz="2400" dirty="0" smtClean="0"/>
              <a:t>Weigh less than a pound</a:t>
            </a:r>
          </a:p>
          <a:p>
            <a:r>
              <a:rPr lang="en-US" sz="2400" dirty="0" smtClean="0"/>
              <a:t>have very low-power processors</a:t>
            </a:r>
          </a:p>
          <a:p>
            <a:r>
              <a:rPr lang="en-US" sz="2400" dirty="0" smtClean="0"/>
              <a:t>KB’s of memory</a:t>
            </a:r>
          </a:p>
          <a:p>
            <a:r>
              <a:rPr lang="en-US" sz="2400" dirty="0"/>
              <a:t>MB’s of storage capacity</a:t>
            </a:r>
          </a:p>
          <a:p>
            <a:r>
              <a:rPr lang="en-US" sz="2400" dirty="0" smtClean="0"/>
              <a:t>Can </a:t>
            </a:r>
            <a:r>
              <a:rPr lang="en-US" sz="2400" dirty="0"/>
              <a:t>run for many hours on AA batteries</a:t>
            </a:r>
          </a:p>
          <a:p>
            <a:r>
              <a:rPr lang="en-US" sz="2400" dirty="0" smtClean="0"/>
              <a:t>Used </a:t>
            </a:r>
            <a:r>
              <a:rPr lang="en-US" sz="2400" dirty="0"/>
              <a:t>as an electronic version of a pocket diary</a:t>
            </a:r>
          </a:p>
          <a:p>
            <a:r>
              <a:rPr lang="en-US" sz="2400" dirty="0" smtClean="0"/>
              <a:t>Also </a:t>
            </a:r>
            <a:r>
              <a:rPr lang="en-US" sz="2400" dirty="0"/>
              <a:t>for Web surfing and e-mail or even as mobile phones</a:t>
            </a:r>
          </a:p>
          <a:p>
            <a:r>
              <a:rPr lang="en-US" sz="2400" dirty="0" smtClean="0"/>
              <a:t>Palmtops </a:t>
            </a:r>
            <a:r>
              <a:rPr lang="en-US" sz="2400" dirty="0"/>
              <a:t>cost $200-600</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628014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in </a:t>
            </a:r>
            <a:r>
              <a:rPr lang="en-US" dirty="0"/>
              <a:t>D</a:t>
            </a:r>
            <a:r>
              <a:rPr lang="en-US" dirty="0" smtClean="0"/>
              <a:t>efence</a:t>
            </a:r>
            <a:endParaRPr lang="en-US" dirty="0"/>
          </a:p>
        </p:txBody>
      </p:sp>
      <p:sp>
        <p:nvSpPr>
          <p:cNvPr id="3" name="Content Placeholder 2"/>
          <p:cNvSpPr>
            <a:spLocks noGrp="1"/>
          </p:cNvSpPr>
          <p:nvPr>
            <p:ph idx="1"/>
          </p:nvPr>
        </p:nvSpPr>
        <p:spPr/>
        <p:txBody>
          <a:bodyPr/>
          <a:lstStyle/>
          <a:p>
            <a:pPr algn="just">
              <a:buClr>
                <a:srgbClr val="3333CC"/>
              </a:buClr>
            </a:pPr>
            <a:r>
              <a:rPr lang="en-US" sz="2400" dirty="0">
                <a:solidFill>
                  <a:srgbClr val="000000"/>
                </a:solidFill>
              </a:rPr>
              <a:t>Computers have a connection with defence and military organizations from the early days of their first generation. </a:t>
            </a:r>
            <a:endParaRPr lang="en-US" sz="2400" dirty="0" smtClean="0">
              <a:solidFill>
                <a:srgbClr val="000000"/>
              </a:solidFill>
            </a:endParaRPr>
          </a:p>
          <a:p>
            <a:pPr algn="just">
              <a:buClr>
                <a:srgbClr val="3333CC"/>
              </a:buClr>
            </a:pPr>
            <a:r>
              <a:rPr lang="en-US" sz="2400" dirty="0" smtClean="0">
                <a:solidFill>
                  <a:srgbClr val="000000"/>
                </a:solidFill>
              </a:rPr>
              <a:t>The </a:t>
            </a:r>
            <a:r>
              <a:rPr lang="en-US" sz="2400" dirty="0">
                <a:solidFill>
                  <a:srgbClr val="000000"/>
                </a:solidFill>
              </a:rPr>
              <a:t>first electronic computer </a:t>
            </a:r>
            <a:r>
              <a:rPr lang="en-US" sz="2400" b="1" i="1" dirty="0">
                <a:solidFill>
                  <a:srgbClr val="000000"/>
                </a:solidFill>
              </a:rPr>
              <a:t>ENIAC</a:t>
            </a:r>
            <a:r>
              <a:rPr lang="en-US" sz="2400" dirty="0">
                <a:solidFill>
                  <a:srgbClr val="000000"/>
                </a:solidFill>
              </a:rPr>
              <a:t> (Electronic Numerical Integrator And Calculator) was used to compute artillery shell trajectories .</a:t>
            </a:r>
          </a:p>
          <a:p>
            <a:pPr algn="just">
              <a:buClr>
                <a:srgbClr val="3333CC"/>
              </a:buClr>
            </a:pPr>
            <a:r>
              <a:rPr lang="en-US" sz="2400" dirty="0" smtClean="0">
                <a:solidFill>
                  <a:srgbClr val="000000"/>
                </a:solidFill>
              </a:rPr>
              <a:t>Today </a:t>
            </a:r>
            <a:r>
              <a:rPr lang="en-US" sz="2400" dirty="0">
                <a:solidFill>
                  <a:srgbClr val="000000"/>
                </a:solidFill>
              </a:rPr>
              <a:t>computers on–board ship, submarines and airplanes are linked to land based control facilities for coordinating military operations. </a:t>
            </a:r>
            <a:endParaRPr lang="en-US" sz="2400" dirty="0" smtClean="0">
              <a:solidFill>
                <a:srgbClr val="000000"/>
              </a:solidFill>
            </a:endParaRPr>
          </a:p>
          <a:p>
            <a:pPr algn="just">
              <a:buClr>
                <a:srgbClr val="3333CC"/>
              </a:buClr>
            </a:pPr>
            <a:r>
              <a:rPr lang="en-US" sz="2400" dirty="0" smtClean="0">
                <a:solidFill>
                  <a:srgbClr val="000000"/>
                </a:solidFill>
              </a:rPr>
              <a:t>.</a:t>
            </a:r>
            <a:endParaRPr lang="en-US" sz="2400"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120</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940963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Defence Cont.</a:t>
            </a:r>
            <a:endParaRPr lang="en-US" dirty="0"/>
          </a:p>
        </p:txBody>
      </p:sp>
      <p:sp>
        <p:nvSpPr>
          <p:cNvPr id="3" name="Content Placeholder 2"/>
          <p:cNvSpPr>
            <a:spLocks noGrp="1"/>
          </p:cNvSpPr>
          <p:nvPr>
            <p:ph idx="1"/>
          </p:nvPr>
        </p:nvSpPr>
        <p:spPr/>
        <p:txBody>
          <a:bodyPr/>
          <a:lstStyle/>
          <a:p>
            <a:pPr lvl="0" algn="just">
              <a:buClr>
                <a:srgbClr val="3333CC"/>
              </a:buClr>
            </a:pPr>
            <a:r>
              <a:rPr lang="en-US" sz="2400" dirty="0">
                <a:solidFill>
                  <a:srgbClr val="000000"/>
                </a:solidFill>
              </a:rPr>
              <a:t>Real time system have been employed in monitoring military movements on boarders and strategically important places. </a:t>
            </a:r>
            <a:endParaRPr lang="en-US" sz="2400" dirty="0" smtClean="0">
              <a:solidFill>
                <a:srgbClr val="000000"/>
              </a:solidFill>
            </a:endParaRPr>
          </a:p>
          <a:p>
            <a:pPr lvl="0" algn="just">
              <a:buClr>
                <a:srgbClr val="3333CC"/>
              </a:buClr>
            </a:pPr>
            <a:r>
              <a:rPr lang="en-US" sz="2400" b="1" i="1" dirty="0" smtClean="0">
                <a:solidFill>
                  <a:srgbClr val="000000"/>
                </a:solidFill>
              </a:rPr>
              <a:t>Missile</a:t>
            </a:r>
            <a:r>
              <a:rPr lang="en-US" sz="2400" dirty="0" smtClean="0">
                <a:solidFill>
                  <a:srgbClr val="000000"/>
                </a:solidFill>
              </a:rPr>
              <a:t> </a:t>
            </a:r>
            <a:r>
              <a:rPr lang="en-US" sz="2400" dirty="0">
                <a:solidFill>
                  <a:srgbClr val="000000"/>
                </a:solidFill>
              </a:rPr>
              <a:t>and </a:t>
            </a:r>
            <a:r>
              <a:rPr lang="en-US" sz="2400" b="1" i="1" dirty="0">
                <a:solidFill>
                  <a:srgbClr val="000000"/>
                </a:solidFill>
              </a:rPr>
              <a:t>radar</a:t>
            </a:r>
            <a:r>
              <a:rPr lang="en-US" sz="2400" dirty="0">
                <a:solidFill>
                  <a:srgbClr val="000000"/>
                </a:solidFill>
              </a:rPr>
              <a:t> systems are computer controlled. The tremendous speed of computers make it suitable to give immediate response to actions required in defence. </a:t>
            </a:r>
          </a:p>
          <a:p>
            <a:pPr lvl="0" algn="just">
              <a:buClr>
                <a:srgbClr val="3333CC"/>
              </a:buClr>
            </a:pPr>
            <a:r>
              <a:rPr lang="en-US" sz="2400" dirty="0">
                <a:solidFill>
                  <a:srgbClr val="000000"/>
                </a:solidFill>
              </a:rPr>
              <a:t>Missile systems need to perform millions of computations for tracking targets. </a:t>
            </a:r>
            <a:endParaRPr lang="en-US" sz="2400" dirty="0" smtClean="0">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121</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27774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Defence Cont.</a:t>
            </a:r>
            <a:endParaRPr lang="en-US" dirty="0"/>
          </a:p>
        </p:txBody>
      </p:sp>
      <p:sp>
        <p:nvSpPr>
          <p:cNvPr id="3" name="Content Placeholder 2"/>
          <p:cNvSpPr>
            <a:spLocks noGrp="1"/>
          </p:cNvSpPr>
          <p:nvPr>
            <p:ph idx="1"/>
          </p:nvPr>
        </p:nvSpPr>
        <p:spPr/>
        <p:txBody>
          <a:bodyPr/>
          <a:lstStyle/>
          <a:p>
            <a:pPr lvl="0" algn="just">
              <a:buClr>
                <a:srgbClr val="3333CC"/>
              </a:buClr>
            </a:pPr>
            <a:r>
              <a:rPr lang="en-US" sz="2400" dirty="0">
                <a:solidFill>
                  <a:srgbClr val="000000"/>
                </a:solidFill>
              </a:rPr>
              <a:t>Anti-missile systems use Real Time systems to track and intercept missiles in the itself before they bombard the target. </a:t>
            </a:r>
            <a:endParaRPr lang="en-US" sz="2400" dirty="0" smtClean="0">
              <a:solidFill>
                <a:srgbClr val="000000"/>
              </a:solidFill>
            </a:endParaRPr>
          </a:p>
          <a:p>
            <a:pPr lvl="0" algn="just">
              <a:buClr>
                <a:srgbClr val="3333CC"/>
              </a:buClr>
            </a:pPr>
            <a:r>
              <a:rPr lang="en-US" sz="2400" dirty="0" smtClean="0">
                <a:solidFill>
                  <a:srgbClr val="000000"/>
                </a:solidFill>
              </a:rPr>
              <a:t>War </a:t>
            </a:r>
            <a:r>
              <a:rPr lang="en-US" sz="2400" dirty="0">
                <a:solidFill>
                  <a:srgbClr val="000000"/>
                </a:solidFill>
              </a:rPr>
              <a:t>planes are also computer controlled. There are already a number of </a:t>
            </a:r>
            <a:r>
              <a:rPr lang="en-US" sz="2400" b="1" i="1" dirty="0">
                <a:solidFill>
                  <a:srgbClr val="000000"/>
                </a:solidFill>
              </a:rPr>
              <a:t>spy satellites </a:t>
            </a:r>
            <a:r>
              <a:rPr lang="en-US" sz="2400" dirty="0">
                <a:solidFill>
                  <a:srgbClr val="000000"/>
                </a:solidFill>
              </a:rPr>
              <a:t>around the world that works as ‘Secret Eyes’ for </a:t>
            </a:r>
            <a:r>
              <a:rPr lang="en-US" sz="2400" dirty="0" smtClean="0">
                <a:solidFill>
                  <a:srgbClr val="000000"/>
                </a:solidFill>
              </a:rPr>
              <a:t>defence.</a:t>
            </a:r>
            <a:endParaRPr 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122</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97673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Wearables</a:t>
            </a:r>
            <a:endParaRPr lang="en-US" dirty="0"/>
          </a:p>
        </p:txBody>
      </p:sp>
      <p:sp>
        <p:nvSpPr>
          <p:cNvPr id="3" name="Content Placeholder 2"/>
          <p:cNvSpPr>
            <a:spLocks noGrp="1"/>
          </p:cNvSpPr>
          <p:nvPr>
            <p:ph idx="1"/>
          </p:nvPr>
        </p:nvSpPr>
        <p:spPr/>
        <p:txBody>
          <a:bodyPr>
            <a:normAutofit/>
          </a:bodyPr>
          <a:lstStyle/>
          <a:p>
            <a:r>
              <a:rPr lang="en-US" sz="2400" dirty="0" smtClean="0"/>
              <a:t>are small in size &amp; carried in a pocket</a:t>
            </a:r>
          </a:p>
          <a:p>
            <a:r>
              <a:rPr lang="en-US" sz="2400" dirty="0" smtClean="0"/>
              <a:t>worn on the arm, waist or head or elsewhere on the body</a:t>
            </a:r>
          </a:p>
          <a:p>
            <a:r>
              <a:rPr lang="en-US" sz="2400" dirty="0" smtClean="0"/>
              <a:t>Capability similar to PDA’s but more expensive</a:t>
            </a:r>
          </a:p>
          <a:p>
            <a:r>
              <a:rPr lang="en-US" sz="2400" dirty="0" smtClean="0"/>
              <a:t>They are always ON, and always accessible. That is, the user can always enter and execute commands, even while walking around or doing other activities</a:t>
            </a:r>
          </a:p>
          <a:p>
            <a:r>
              <a:rPr lang="en-US" sz="2400" dirty="0" smtClean="0"/>
              <a:t>Each soldier of the future will be fitted with one</a:t>
            </a:r>
            <a:endParaRPr lang="en-US" sz="24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18538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990600" y="304800"/>
            <a:ext cx="7772400" cy="1143000"/>
          </a:xfrm>
        </p:spPr>
        <p:txBody>
          <a:bodyPr/>
          <a:lstStyle/>
          <a:p>
            <a:r>
              <a:rPr lang="en-US" dirty="0"/>
              <a:t>What Does A Computer Do?</a:t>
            </a:r>
          </a:p>
        </p:txBody>
      </p:sp>
      <p:sp>
        <p:nvSpPr>
          <p:cNvPr id="13315" name="Rectangle 3"/>
          <p:cNvSpPr>
            <a:spLocks noGrp="1" noChangeArrowheads="1"/>
          </p:cNvSpPr>
          <p:nvPr>
            <p:ph type="subTitle" idx="1"/>
          </p:nvPr>
        </p:nvSpPr>
        <p:spPr>
          <a:xfrm>
            <a:off x="990600" y="2133600"/>
            <a:ext cx="6400800" cy="3352800"/>
          </a:xfrm>
        </p:spPr>
        <p:txBody>
          <a:bodyPr/>
          <a:lstStyle/>
          <a:p>
            <a:pPr algn="just"/>
            <a:r>
              <a:rPr lang="en-US" sz="2400" dirty="0"/>
              <a:t>Computers can perform four general operations, which comprise the information processing cycle.</a:t>
            </a:r>
          </a:p>
          <a:p>
            <a:pPr algn="just"/>
            <a:endParaRPr lang="en-US" sz="2400" dirty="0"/>
          </a:p>
          <a:p>
            <a:pPr algn="l">
              <a:buFont typeface="Wingdings" pitchFamily="2" charset="2"/>
              <a:buChar char="n"/>
            </a:pPr>
            <a:r>
              <a:rPr lang="en-US" sz="2400" dirty="0"/>
              <a:t> Input</a:t>
            </a:r>
          </a:p>
          <a:p>
            <a:pPr algn="l">
              <a:buFont typeface="Wingdings" pitchFamily="2" charset="2"/>
              <a:buChar char="n"/>
            </a:pPr>
            <a:r>
              <a:rPr lang="en-US" sz="2400" dirty="0"/>
              <a:t> Process</a:t>
            </a:r>
          </a:p>
          <a:p>
            <a:pPr algn="l">
              <a:buFont typeface="Wingdings" pitchFamily="2" charset="2"/>
              <a:buChar char="n"/>
            </a:pPr>
            <a:r>
              <a:rPr lang="en-US" sz="2400" dirty="0"/>
              <a:t> Output</a:t>
            </a:r>
          </a:p>
          <a:p>
            <a:pPr algn="l">
              <a:buFont typeface="Wingdings" pitchFamily="2" charset="2"/>
              <a:buChar char="n"/>
            </a:pPr>
            <a:r>
              <a:rPr lang="en-US" sz="2400" dirty="0"/>
              <a:t> Storage</a:t>
            </a:r>
          </a:p>
          <a:p>
            <a:pPr algn="l">
              <a:buFont typeface="Wingdings" pitchFamily="2" charset="2"/>
              <a:buChar char="n"/>
            </a:pPr>
            <a:endParaRPr lang="en-US" sz="2400" dirty="0"/>
          </a:p>
        </p:txBody>
      </p:sp>
      <p:sp>
        <p:nvSpPr>
          <p:cNvPr id="6" name="Rectangle 16"/>
          <p:cNvSpPr>
            <a:spLocks noGrp="1" noChangeArrowheads="1"/>
          </p:cNvSpPr>
          <p:nvPr>
            <p:ph type="sldNum" sz="quarter" idx="4"/>
          </p:nvPr>
        </p:nvSpPr>
        <p:spPr/>
        <p:txBody>
          <a:bodyPr/>
          <a:lstStyle/>
          <a:p>
            <a:fld id="{8C164928-9033-4DDF-BB17-816F51C5951F}" type="slidenum">
              <a:rPr lang="en-US">
                <a:solidFill>
                  <a:srgbClr val="1C1C1C"/>
                </a:solidFill>
              </a:rPr>
              <a:pPr/>
              <a:t>14</a:t>
            </a:fld>
            <a:endParaRPr lang="en-US" dirty="0">
              <a:solidFill>
                <a:srgbClr val="1C1C1C"/>
              </a:solidFill>
            </a:endParaRPr>
          </a:p>
        </p:txBody>
      </p:sp>
      <p:sp>
        <p:nvSpPr>
          <p:cNvPr id="2" name="Footer Placeholder 1"/>
          <p:cNvSpPr>
            <a:spLocks noGrp="1"/>
          </p:cNvSpPr>
          <p:nvPr>
            <p:ph type="ftr" sz="quarter" idx="3"/>
          </p:nvPr>
        </p:nvSpPr>
        <p:spPr/>
        <p:txBody>
          <a:bodyPr/>
          <a:lstStyle/>
          <a:p>
            <a:r>
              <a:rPr lang="en-US" smtClean="0">
                <a:solidFill>
                  <a:srgbClr val="1C1C1C"/>
                </a:solidFill>
              </a:rPr>
              <a:t>UIRI ICT TEAM</a:t>
            </a:r>
            <a:endParaRPr lang="en-US">
              <a:solidFill>
                <a:srgbClr val="1C1C1C"/>
              </a:solidFill>
            </a:endParaRPr>
          </a:p>
        </p:txBody>
      </p:sp>
    </p:spTree>
    <p:extLst>
      <p:ext uri="{BB962C8B-B14F-4D97-AF65-F5344CB8AC3E}">
        <p14:creationId xmlns:p14="http://schemas.microsoft.com/office/powerpoint/2010/main" val="268682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anim calcmode="lin" valueType="num">
                                      <p:cBhvr additive="base">
                                        <p:cTn id="31"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Data and Information</a:t>
            </a:r>
          </a:p>
        </p:txBody>
      </p:sp>
      <p:sp>
        <p:nvSpPr>
          <p:cNvPr id="16387" name="Rectangle 3"/>
          <p:cNvSpPr>
            <a:spLocks noGrp="1" noChangeArrowheads="1"/>
          </p:cNvSpPr>
          <p:nvPr>
            <p:ph idx="1"/>
          </p:nvPr>
        </p:nvSpPr>
        <p:spPr>
          <a:xfrm>
            <a:off x="685800" y="2057400"/>
            <a:ext cx="7772400" cy="4114800"/>
          </a:xfrm>
        </p:spPr>
        <p:txBody>
          <a:bodyPr/>
          <a:lstStyle/>
          <a:p>
            <a:pPr algn="just"/>
            <a:r>
              <a:rPr lang="en-US" sz="2000" dirty="0"/>
              <a:t>All computer processing requires </a:t>
            </a:r>
            <a:r>
              <a:rPr lang="en-US" sz="2000" b="1" i="1" dirty="0"/>
              <a:t>data</a:t>
            </a:r>
            <a:r>
              <a:rPr lang="en-US" sz="2000" i="1" dirty="0"/>
              <a:t>, </a:t>
            </a:r>
            <a:r>
              <a:rPr lang="en-US" sz="2000" dirty="0"/>
              <a:t>which is a collection of raw facts, figures and symbols, such as numbers, words, images, video and sound, given to the computer during the input phase. </a:t>
            </a:r>
          </a:p>
          <a:p>
            <a:pPr algn="just"/>
            <a:r>
              <a:rPr lang="en-US" sz="2000" dirty="0"/>
              <a:t>Computers manipulate data to create information. </a:t>
            </a:r>
            <a:r>
              <a:rPr lang="en-US" sz="2000" b="1" i="1" dirty="0"/>
              <a:t>Information</a:t>
            </a:r>
            <a:r>
              <a:rPr lang="en-US" sz="2000" dirty="0"/>
              <a:t> is data that is organized, meaningful, and useful. </a:t>
            </a:r>
          </a:p>
          <a:p>
            <a:pPr algn="just"/>
            <a:r>
              <a:rPr lang="en-US" sz="2000" dirty="0"/>
              <a:t>During the output Phase, the information that has been created is put into some form, such as a printed report. </a:t>
            </a:r>
          </a:p>
          <a:p>
            <a:pPr algn="just"/>
            <a:r>
              <a:rPr lang="en-US" sz="2000" dirty="0"/>
              <a:t>The information can also be put in computer storage for future use.</a:t>
            </a:r>
          </a:p>
        </p:txBody>
      </p:sp>
      <p:sp>
        <p:nvSpPr>
          <p:cNvPr id="6" name="Slide Number Placeholder 5"/>
          <p:cNvSpPr>
            <a:spLocks noGrp="1"/>
          </p:cNvSpPr>
          <p:nvPr>
            <p:ph type="sldNum" sz="quarter" idx="12"/>
          </p:nvPr>
        </p:nvSpPr>
        <p:spPr/>
        <p:txBody>
          <a:bodyPr/>
          <a:lstStyle/>
          <a:p>
            <a:fld id="{13A85AC7-85DF-42F4-8176-B30F9EE2C20E}" type="slidenum">
              <a:rPr lang="en-US">
                <a:solidFill>
                  <a:srgbClr val="000000"/>
                </a:solidFill>
              </a:rPr>
              <a:pPr/>
              <a:t>15</a:t>
            </a:fld>
            <a:endParaRPr lang="en-US" dirty="0">
              <a:solidFill>
                <a:srgbClr val="000000"/>
              </a:solidFill>
            </a:endParaRP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82936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50938" y="990600"/>
            <a:ext cx="7793037" cy="769938"/>
          </a:xfrm>
        </p:spPr>
        <p:txBody>
          <a:bodyPr/>
          <a:lstStyle/>
          <a:p>
            <a:r>
              <a:rPr lang="en-US" sz="4000" dirty="0"/>
              <a:t>Why Is A Computer So Powerful?</a:t>
            </a:r>
          </a:p>
        </p:txBody>
      </p:sp>
      <p:sp>
        <p:nvSpPr>
          <p:cNvPr id="19459" name="Rectangle 3"/>
          <p:cNvSpPr>
            <a:spLocks noGrp="1" noChangeArrowheads="1"/>
          </p:cNvSpPr>
          <p:nvPr>
            <p:ph idx="1"/>
          </p:nvPr>
        </p:nvSpPr>
        <p:spPr>
          <a:xfrm>
            <a:off x="762000" y="1981200"/>
            <a:ext cx="7772400" cy="4114800"/>
          </a:xfrm>
        </p:spPr>
        <p:txBody>
          <a:bodyPr/>
          <a:lstStyle/>
          <a:p>
            <a:r>
              <a:rPr lang="en-US" sz="2400" dirty="0"/>
              <a:t>The ability to perform the information processing cycle with amazing speed.</a:t>
            </a:r>
          </a:p>
          <a:p>
            <a:r>
              <a:rPr lang="en-US" sz="2400" dirty="0"/>
              <a:t>Reliability (low failure rate).</a:t>
            </a:r>
          </a:p>
          <a:p>
            <a:r>
              <a:rPr lang="en-US" sz="2400" dirty="0"/>
              <a:t>Accuracy.</a:t>
            </a:r>
          </a:p>
          <a:p>
            <a:r>
              <a:rPr lang="en-US" sz="2400" dirty="0"/>
              <a:t>Ability to store huge amounts of data and information.</a:t>
            </a:r>
          </a:p>
          <a:p>
            <a:r>
              <a:rPr lang="en-US" sz="2400" dirty="0"/>
              <a:t>Ability to communicate with other computers.</a:t>
            </a:r>
          </a:p>
        </p:txBody>
      </p:sp>
      <p:sp>
        <p:nvSpPr>
          <p:cNvPr id="6" name="Slide Number Placeholder 5"/>
          <p:cNvSpPr>
            <a:spLocks noGrp="1"/>
          </p:cNvSpPr>
          <p:nvPr>
            <p:ph type="sldNum" sz="quarter" idx="12"/>
          </p:nvPr>
        </p:nvSpPr>
        <p:spPr/>
        <p:txBody>
          <a:bodyPr/>
          <a:lstStyle/>
          <a:p>
            <a:fld id="{7DA10DF6-8849-400E-8FB0-66FA5A69A3EE}" type="slidenum">
              <a:rPr lang="en-US">
                <a:solidFill>
                  <a:srgbClr val="000000"/>
                </a:solidFill>
              </a:rPr>
              <a:pPr/>
              <a:t>16</a:t>
            </a:fld>
            <a:endParaRPr lang="en-US" dirty="0">
              <a:solidFill>
                <a:srgbClr val="000000"/>
              </a:solidFill>
            </a:endParaRP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51095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50938" y="457200"/>
            <a:ext cx="7793037" cy="1303338"/>
          </a:xfrm>
        </p:spPr>
        <p:txBody>
          <a:bodyPr/>
          <a:lstStyle/>
          <a:p>
            <a:r>
              <a:rPr lang="en-US" dirty="0"/>
              <a:t>How Does a Computer Know what to do?</a:t>
            </a:r>
          </a:p>
        </p:txBody>
      </p:sp>
      <p:sp>
        <p:nvSpPr>
          <p:cNvPr id="21507" name="Rectangle 3"/>
          <p:cNvSpPr>
            <a:spLocks noGrp="1" noChangeArrowheads="1"/>
          </p:cNvSpPr>
          <p:nvPr>
            <p:ph idx="1"/>
          </p:nvPr>
        </p:nvSpPr>
        <p:spPr>
          <a:xfrm>
            <a:off x="838200" y="2057400"/>
            <a:ext cx="7772400" cy="4114800"/>
          </a:xfrm>
        </p:spPr>
        <p:txBody>
          <a:bodyPr/>
          <a:lstStyle/>
          <a:p>
            <a:r>
              <a:rPr lang="en-US" sz="2400" dirty="0"/>
              <a:t>It must be given a detailed list of instructions, called a </a:t>
            </a:r>
            <a:r>
              <a:rPr lang="en-US" sz="2400" b="1" dirty="0"/>
              <a:t>compute program</a:t>
            </a:r>
            <a:r>
              <a:rPr lang="en-US" sz="2400" dirty="0"/>
              <a:t> or </a:t>
            </a:r>
            <a:r>
              <a:rPr lang="en-US" sz="2400" b="1" dirty="0"/>
              <a:t>software</a:t>
            </a:r>
            <a:r>
              <a:rPr lang="en-US" sz="2400" dirty="0"/>
              <a:t>, that tells it exactly what to do.</a:t>
            </a:r>
          </a:p>
          <a:p>
            <a:r>
              <a:rPr lang="en-US" sz="2400" dirty="0"/>
              <a:t>Before processing a specific job, the computer program corresponding to that job must be stored in memory.</a:t>
            </a:r>
          </a:p>
          <a:p>
            <a:r>
              <a:rPr lang="en-US" sz="2400" dirty="0"/>
              <a:t>Once the program is stored in memory the compute can start the operation by executing the program instructions one after the other.</a:t>
            </a:r>
          </a:p>
        </p:txBody>
      </p:sp>
      <p:sp>
        <p:nvSpPr>
          <p:cNvPr id="6" name="Slide Number Placeholder 5"/>
          <p:cNvSpPr>
            <a:spLocks noGrp="1"/>
          </p:cNvSpPr>
          <p:nvPr>
            <p:ph type="sldNum" sz="quarter" idx="12"/>
          </p:nvPr>
        </p:nvSpPr>
        <p:spPr/>
        <p:txBody>
          <a:bodyPr/>
          <a:lstStyle/>
          <a:p>
            <a:fld id="{5FCDB4F0-DD03-4496-99C8-1F8DA6CB028F}" type="slidenum">
              <a:rPr lang="en-US">
                <a:solidFill>
                  <a:srgbClr val="000000"/>
                </a:solidFill>
              </a:rPr>
              <a:pPr/>
              <a:t>17</a:t>
            </a:fld>
            <a:endParaRPr lang="en-US" dirty="0">
              <a:solidFill>
                <a:srgbClr val="000000"/>
              </a:solidFill>
            </a:endParaRP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342628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6629400" cy="944562"/>
          </a:xfrm>
        </p:spPr>
        <p:txBody>
          <a:bodyPr/>
          <a:lstStyle/>
          <a:p>
            <a:pPr marL="342900" indent="-342900">
              <a:buClr>
                <a:srgbClr val="3333CC"/>
              </a:buClr>
              <a:buSzPct val="60000"/>
            </a:pPr>
            <a:r>
              <a:rPr lang="en-US" kern="1200" dirty="0">
                <a:solidFill>
                  <a:srgbClr val="333399"/>
                </a:solidFill>
                <a:latin typeface="+mn-lt"/>
                <a:ea typeface="+mn-ea"/>
                <a:cs typeface="+mn-cs"/>
              </a:rPr>
              <a:t>Motherboard</a:t>
            </a:r>
          </a:p>
        </p:txBody>
      </p:sp>
      <p:sp>
        <p:nvSpPr>
          <p:cNvPr id="3" name="Content Placeholder 2"/>
          <p:cNvSpPr>
            <a:spLocks noGrp="1"/>
          </p:cNvSpPr>
          <p:nvPr>
            <p:ph idx="1"/>
          </p:nvPr>
        </p:nvSpPr>
        <p:spPr>
          <a:xfrm>
            <a:off x="457200" y="2286000"/>
            <a:ext cx="8229600" cy="4068763"/>
          </a:xfrm>
        </p:spPr>
        <p:txBody>
          <a:bodyPr>
            <a:normAutofit/>
          </a:bodyPr>
          <a:lstStyle/>
          <a:p>
            <a:r>
              <a:rPr lang="en-US" sz="2400" dirty="0"/>
              <a:t>Many of the system unit’s components reside on a circuit board called the motherboard. </a:t>
            </a:r>
          </a:p>
          <a:p>
            <a:r>
              <a:rPr lang="en-US" sz="2400" dirty="0"/>
              <a:t>The motherboard contains many different types of chips, or small pieces of semiconducting material, on which one or more integrated circuits (IC) are etched. </a:t>
            </a:r>
          </a:p>
          <a:p>
            <a:r>
              <a:rPr lang="en-US" sz="2400" dirty="0"/>
              <a:t>An integrated circuit is a microscopic pathway capable of carrying electronic current. </a:t>
            </a:r>
          </a:p>
          <a:p>
            <a:r>
              <a:rPr lang="en-US" sz="2400" dirty="0"/>
              <a:t>Each IC can contain millions of transistors, which act as switches for electronic signals.</a:t>
            </a:r>
          </a:p>
          <a:p>
            <a:endParaRPr lang="en-US" sz="26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4284741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dirty="0"/>
              <a:t>What Are The Primary Components Of A Computer ?</a:t>
            </a:r>
          </a:p>
        </p:txBody>
      </p:sp>
      <p:sp>
        <p:nvSpPr>
          <p:cNvPr id="23555" name="Rectangle 3"/>
          <p:cNvSpPr>
            <a:spLocks noGrp="1" noChangeArrowheads="1"/>
          </p:cNvSpPr>
          <p:nvPr>
            <p:ph type="body" sz="half" idx="1"/>
          </p:nvPr>
        </p:nvSpPr>
        <p:spPr>
          <a:xfrm>
            <a:off x="762000" y="2057400"/>
            <a:ext cx="3810000" cy="4114800"/>
          </a:xfrm>
        </p:spPr>
        <p:txBody>
          <a:bodyPr/>
          <a:lstStyle/>
          <a:p>
            <a:r>
              <a:rPr lang="en-US" sz="2400" dirty="0"/>
              <a:t>Input devices.</a:t>
            </a:r>
          </a:p>
          <a:p>
            <a:r>
              <a:rPr lang="en-US" sz="2400" dirty="0"/>
              <a:t>Central Processing Unit (containing the control unit and the arithmetic/logic unit).</a:t>
            </a:r>
          </a:p>
          <a:p>
            <a:r>
              <a:rPr lang="en-US" sz="2400" dirty="0"/>
              <a:t>Memory.</a:t>
            </a:r>
          </a:p>
          <a:p>
            <a:r>
              <a:rPr lang="en-US" sz="2400" dirty="0"/>
              <a:t>Output devices.</a:t>
            </a:r>
          </a:p>
          <a:p>
            <a:r>
              <a:rPr lang="en-US" sz="2400" dirty="0"/>
              <a:t>Storage devices.</a:t>
            </a:r>
          </a:p>
          <a:p>
            <a:endParaRPr lang="en-US" sz="2400" dirty="0"/>
          </a:p>
        </p:txBody>
      </p:sp>
      <p:graphicFrame>
        <p:nvGraphicFramePr>
          <p:cNvPr id="23556" name="Object 4"/>
          <p:cNvGraphicFramePr>
            <a:graphicFrameLocks noGrp="1" noChangeAspect="1"/>
          </p:cNvGraphicFramePr>
          <p:nvPr>
            <p:ph sz="half" idx="2"/>
          </p:nvPr>
        </p:nvGraphicFramePr>
        <p:xfrm>
          <a:off x="4724400" y="2878138"/>
          <a:ext cx="4114800" cy="2473325"/>
        </p:xfrm>
        <a:graphic>
          <a:graphicData uri="http://schemas.openxmlformats.org/presentationml/2006/ole">
            <mc:AlternateContent xmlns:mc="http://schemas.openxmlformats.org/markup-compatibility/2006">
              <mc:Choice xmlns:v="urn:schemas-microsoft-com:vml" Requires="v">
                <p:oleObj spid="_x0000_s1098" name="Photo Editor Photo" r:id="rId3" imgW="4449524" imgH="2674852" progId="MSPhotoEd.3">
                  <p:embed/>
                </p:oleObj>
              </mc:Choice>
              <mc:Fallback>
                <p:oleObj name="Photo Editor Photo" r:id="rId3" imgW="4449524" imgH="26748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78138"/>
                        <a:ext cx="4114800" cy="2473325"/>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fld id="{F939B415-4BEF-4F74-9186-060680FE294D}" type="slidenum">
              <a:rPr lang="en-US">
                <a:solidFill>
                  <a:srgbClr val="000000"/>
                </a:solidFill>
              </a:rPr>
              <a:pPr/>
              <a:t>19</a:t>
            </a:fld>
            <a:endParaRPr lang="en-US" dirty="0">
              <a:solidFill>
                <a:srgbClr val="000000"/>
              </a:solidFill>
            </a:endParaRP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274421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 calcmode="lin" valueType="num">
                                      <p:cBhvr additive="base">
                                        <p:cTn id="37" dur="500" fill="hold"/>
                                        <p:tgtEl>
                                          <p:spTgt spid="23556"/>
                                        </p:tgtEl>
                                        <p:attrNameLst>
                                          <p:attrName>ppt_x</p:attrName>
                                        </p:attrNameLst>
                                      </p:cBhvr>
                                      <p:tavLst>
                                        <p:tav tm="0">
                                          <p:val>
                                            <p:strVal val="#ppt_x"/>
                                          </p:val>
                                        </p:tav>
                                        <p:tav tm="100000">
                                          <p:val>
                                            <p:strVal val="#ppt_x"/>
                                          </p:val>
                                        </p:tav>
                                      </p:tavLst>
                                    </p:anim>
                                    <p:anim calcmode="lin" valueType="num">
                                      <p:cBhvr additive="base">
                                        <p:cTn id="3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43000" y="381000"/>
            <a:ext cx="7772400" cy="1143000"/>
          </a:xfrm>
        </p:spPr>
        <p:txBody>
          <a:bodyPr/>
          <a:lstStyle/>
          <a:p>
            <a:r>
              <a:rPr lang="en-US" dirty="0"/>
              <a:t>What Is A Computer?</a:t>
            </a:r>
          </a:p>
        </p:txBody>
      </p:sp>
      <p:sp>
        <p:nvSpPr>
          <p:cNvPr id="5123" name="Rectangle 3"/>
          <p:cNvSpPr>
            <a:spLocks noGrp="1" noChangeArrowheads="1"/>
          </p:cNvSpPr>
          <p:nvPr>
            <p:ph type="subTitle" idx="1"/>
          </p:nvPr>
        </p:nvSpPr>
        <p:spPr>
          <a:xfrm>
            <a:off x="1066800" y="2362200"/>
            <a:ext cx="6400800" cy="3505200"/>
          </a:xfrm>
        </p:spPr>
        <p:txBody>
          <a:bodyPr/>
          <a:lstStyle/>
          <a:p>
            <a:pPr algn="just"/>
            <a:r>
              <a:rPr lang="en-US" sz="2400" dirty="0"/>
              <a:t>A computer is an </a:t>
            </a:r>
            <a:r>
              <a:rPr lang="en-US" sz="2400" b="1" i="1" dirty="0"/>
              <a:t>electronic device</a:t>
            </a:r>
            <a:r>
              <a:rPr lang="en-US" sz="2400" dirty="0"/>
              <a:t>, operating under the control of instructions </a:t>
            </a:r>
            <a:r>
              <a:rPr lang="en-US" sz="2400" b="1" i="1" dirty="0"/>
              <a:t>(software) </a:t>
            </a:r>
            <a:r>
              <a:rPr lang="en-US" sz="2400" dirty="0"/>
              <a:t>stored in its own memory unit, that can accept data </a:t>
            </a:r>
            <a:r>
              <a:rPr lang="en-US" sz="2400" b="1" i="1" dirty="0"/>
              <a:t>(input), </a:t>
            </a:r>
            <a:r>
              <a:rPr lang="en-US" sz="2400" dirty="0"/>
              <a:t>manipulate data </a:t>
            </a:r>
            <a:r>
              <a:rPr lang="en-US" sz="2400" b="1" i="1" dirty="0"/>
              <a:t>(process), </a:t>
            </a:r>
            <a:r>
              <a:rPr lang="en-US" sz="2400" dirty="0"/>
              <a:t>and produce information </a:t>
            </a:r>
            <a:r>
              <a:rPr lang="en-US" sz="2400" b="1" i="1" dirty="0"/>
              <a:t>(output) </a:t>
            </a:r>
            <a:r>
              <a:rPr lang="en-US" sz="2400" dirty="0"/>
              <a:t>from the processing. Generally, the term is used to describe a collection of devices that function together as a system.</a:t>
            </a:r>
          </a:p>
        </p:txBody>
      </p:sp>
      <p:sp>
        <p:nvSpPr>
          <p:cNvPr id="6" name="Rectangle 16"/>
          <p:cNvSpPr>
            <a:spLocks noGrp="1" noChangeArrowheads="1"/>
          </p:cNvSpPr>
          <p:nvPr>
            <p:ph type="sldNum" sz="quarter" idx="4"/>
          </p:nvPr>
        </p:nvSpPr>
        <p:spPr/>
        <p:txBody>
          <a:bodyPr/>
          <a:lstStyle/>
          <a:p>
            <a:fld id="{2F99FF8D-0BA2-45E6-9AD1-7B035A828C41}" type="slidenum">
              <a:rPr lang="en-US">
                <a:solidFill>
                  <a:srgbClr val="1C1C1C"/>
                </a:solidFill>
              </a:rPr>
              <a:pPr/>
              <a:t>2</a:t>
            </a:fld>
            <a:endParaRPr lang="en-US" dirty="0">
              <a:solidFill>
                <a:srgbClr val="1C1C1C"/>
              </a:solidFill>
            </a:endParaRPr>
          </a:p>
        </p:txBody>
      </p:sp>
      <p:sp>
        <p:nvSpPr>
          <p:cNvPr id="2" name="Footer Placeholder 1"/>
          <p:cNvSpPr>
            <a:spLocks noGrp="1"/>
          </p:cNvSpPr>
          <p:nvPr>
            <p:ph type="ftr" sz="quarter" idx="3"/>
          </p:nvPr>
        </p:nvSpPr>
        <p:spPr/>
        <p:txBody>
          <a:bodyPr/>
          <a:lstStyle/>
          <a:p>
            <a:r>
              <a:rPr lang="en-US" smtClean="0">
                <a:solidFill>
                  <a:srgbClr val="1C1C1C"/>
                </a:solidFill>
              </a:rPr>
              <a:t>UIRI ICT TEAM</a:t>
            </a:r>
            <a:endParaRPr lang="en-US">
              <a:solidFill>
                <a:srgbClr val="1C1C1C"/>
              </a:solidFill>
            </a:endParaRPr>
          </a:p>
        </p:txBody>
      </p:sp>
    </p:spTree>
    <p:extLst>
      <p:ext uri="{BB962C8B-B14F-4D97-AF65-F5344CB8AC3E}">
        <p14:creationId xmlns:p14="http://schemas.microsoft.com/office/powerpoint/2010/main" val="274779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a:t>
            </a:r>
            <a:endParaRPr lang="en-US" dirty="0"/>
          </a:p>
        </p:txBody>
      </p:sp>
      <p:sp>
        <p:nvSpPr>
          <p:cNvPr id="3" name="Content Placeholder 2"/>
          <p:cNvSpPr>
            <a:spLocks noGrp="1"/>
          </p:cNvSpPr>
          <p:nvPr>
            <p:ph idx="1"/>
          </p:nvPr>
        </p:nvSpPr>
        <p:spPr>
          <a:xfrm>
            <a:off x="457200" y="2133600"/>
            <a:ext cx="8458200" cy="4389437"/>
          </a:xfrm>
        </p:spPr>
        <p:txBody>
          <a:bodyPr/>
          <a:lstStyle/>
          <a:p>
            <a:r>
              <a:rPr lang="en-US" sz="2400" dirty="0"/>
              <a:t>Input is any data or instructions entered into the memory of a computer. </a:t>
            </a:r>
          </a:p>
          <a:p>
            <a:r>
              <a:rPr lang="en-US" sz="2400" dirty="0"/>
              <a:t>Two types of input are data and instructions. Data is a collection of unorganized items that can include words, numbers, pictures, sounds, and video. </a:t>
            </a:r>
          </a:p>
          <a:p>
            <a:r>
              <a:rPr lang="en-US" sz="2400" dirty="0"/>
              <a:t>A computer processes data into information, which is organized, meaningful, and useful. </a:t>
            </a:r>
          </a:p>
          <a:p>
            <a:r>
              <a:rPr lang="en-US" sz="2400" dirty="0"/>
              <a:t>Instructions can be in the form of programs, commands, or user responses.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43666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8229600" cy="5105400"/>
          </a:xfrm>
        </p:spPr>
        <p:txBody>
          <a:bodyPr/>
          <a:lstStyle/>
          <a:p>
            <a:r>
              <a:rPr lang="en-US" sz="2400" dirty="0"/>
              <a:t>A program is a series of instructions that tells a computer how to perform the tasks necessary to process data into information. </a:t>
            </a:r>
          </a:p>
          <a:p>
            <a:r>
              <a:rPr lang="en-US" sz="2400" dirty="0"/>
              <a:t>A command is an instruction given to a computer program. </a:t>
            </a:r>
          </a:p>
          <a:p>
            <a:r>
              <a:rPr lang="en-US" sz="2400" dirty="0"/>
              <a:t>A user response is an instruction you issue to the computer by responding to a question posed by a computer program. </a:t>
            </a:r>
          </a:p>
          <a:p>
            <a:pPr marL="0" indent="0">
              <a:buNone/>
            </a:pPr>
            <a:endParaRPr lang="en-US" dirty="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104416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143000" y="628650"/>
            <a:ext cx="7620000" cy="1143000"/>
          </a:xfrm>
        </p:spPr>
        <p:txBody>
          <a:bodyPr/>
          <a:lstStyle/>
          <a:p>
            <a:pPr eaLnBrk="1" hangingPunct="1"/>
            <a:r>
              <a:rPr lang="en-US" dirty="0"/>
              <a:t>Input Devices </a:t>
            </a:r>
          </a:p>
        </p:txBody>
      </p:sp>
      <p:sp>
        <p:nvSpPr>
          <p:cNvPr id="31747" name="Rectangle 3"/>
          <p:cNvSpPr>
            <a:spLocks noGrp="1"/>
          </p:cNvSpPr>
          <p:nvPr>
            <p:ph idx="1"/>
          </p:nvPr>
        </p:nvSpPr>
        <p:spPr>
          <a:xfrm>
            <a:off x="457200" y="2133600"/>
            <a:ext cx="8229600" cy="4876800"/>
          </a:xfrm>
        </p:spPr>
        <p:txBody>
          <a:bodyPr/>
          <a:lstStyle/>
          <a:p>
            <a:pPr lvl="0"/>
            <a:r>
              <a:rPr lang="en-US" sz="2400" dirty="0"/>
              <a:t>Any hardware component that allows you to enter data, programs, commands, and user responses into a computer is an input device.</a:t>
            </a:r>
          </a:p>
          <a:p>
            <a:pPr eaLnBrk="1" hangingPunct="1"/>
            <a:r>
              <a:rPr lang="en-US" sz="2400" dirty="0"/>
              <a:t>Keyboard</a:t>
            </a:r>
          </a:p>
          <a:p>
            <a:pPr eaLnBrk="1" hangingPunct="1"/>
            <a:r>
              <a:rPr lang="en-US" sz="2400" dirty="0"/>
              <a:t>The most familiar input device is the keyboard. Users type the text directly into the computer.</a:t>
            </a:r>
          </a:p>
          <a:p>
            <a:pPr eaLnBrk="1" hangingPunct="1"/>
            <a:endParaRPr lang="en-US" dirty="0" smtClean="0"/>
          </a:p>
          <a:p>
            <a:pPr eaLnBrk="1" hangingPunct="1"/>
            <a:endParaRPr lang="en-US" dirty="0" smtClean="0"/>
          </a:p>
        </p:txBody>
      </p:sp>
      <p:sp>
        <p:nvSpPr>
          <p:cNvPr id="3174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91000"/>
            <a:ext cx="44196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6"/>
          <p:cNvSpPr>
            <a:spLocks noChangeArrowheads="1"/>
          </p:cNvSpPr>
          <p:nvPr/>
        </p:nvSpPr>
        <p:spPr bwMode="auto">
          <a:xfrm>
            <a:off x="0" y="1771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656282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1066800" y="762000"/>
            <a:ext cx="7315200" cy="990600"/>
          </a:xfrm>
        </p:spPr>
        <p:txBody>
          <a:bodyPr/>
          <a:lstStyle/>
          <a:p>
            <a:r>
              <a:rPr lang="en-US" dirty="0"/>
              <a:t>Mouse</a:t>
            </a:r>
          </a:p>
        </p:txBody>
      </p:sp>
      <p:sp>
        <p:nvSpPr>
          <p:cNvPr id="32771" name="Rectangle 3"/>
          <p:cNvSpPr>
            <a:spLocks noGrp="1"/>
          </p:cNvSpPr>
          <p:nvPr>
            <p:ph idx="1"/>
          </p:nvPr>
        </p:nvSpPr>
        <p:spPr>
          <a:xfrm>
            <a:off x="381000" y="2209800"/>
            <a:ext cx="8229600" cy="5105400"/>
          </a:xfrm>
        </p:spPr>
        <p:txBody>
          <a:bodyPr/>
          <a:lstStyle/>
          <a:p>
            <a:pPr eaLnBrk="1" hangingPunct="1"/>
            <a:r>
              <a:rPr lang="en-US" sz="2400" dirty="0"/>
              <a:t>The mouse is a point and click device. As you move the mouse across a surface, it senses this movement either mechanically or optically. This is translated into the movement of a pointer on the screen. Functions are represented as icons on the screen. When you click on these using a mouse button, the function is executed.</a:t>
            </a:r>
          </a:p>
          <a:p>
            <a:pPr eaLnBrk="1" hangingPunct="1"/>
            <a:endParaRPr lang="en-US" dirty="0" smtClean="0"/>
          </a:p>
          <a:p>
            <a:pPr eaLnBrk="1" hangingPunct="1"/>
            <a:endParaRPr lang="en-US" dirty="0" smtClean="0"/>
          </a:p>
        </p:txBody>
      </p:sp>
      <p:sp>
        <p:nvSpPr>
          <p:cNvPr id="3277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pic>
        <p:nvPicPr>
          <p:cNvPr id="327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0"/>
            <a:ext cx="29718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6"/>
          <p:cNvSpPr>
            <a:spLocks noChangeArrowheads="1"/>
          </p:cNvSpPr>
          <p:nvPr/>
        </p:nvSpPr>
        <p:spPr bwMode="auto">
          <a:xfrm>
            <a:off x="0" y="1076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94272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a:xfrm>
            <a:off x="457200" y="2057400"/>
            <a:ext cx="8229600" cy="4648200"/>
          </a:xfrm>
        </p:spPr>
        <p:txBody>
          <a:bodyPr/>
          <a:lstStyle/>
          <a:p>
            <a:pPr eaLnBrk="1" hangingPunct="1"/>
            <a:r>
              <a:rPr lang="en-US" sz="2400" dirty="0" smtClean="0"/>
              <a:t>A </a:t>
            </a:r>
            <a:r>
              <a:rPr lang="en-US" sz="2400" dirty="0"/>
              <a:t>touchpad is a device that senses pressure to guide the pointer on the computer screen. It is generally a small square area below the keyboard. As the user moves his/her finger across the touchpad, the pointer moves on the screen. Next to the pad are two buttons used for clicking in exactly the same way as those on a mouse.</a:t>
            </a:r>
          </a:p>
          <a:p>
            <a:pPr eaLnBrk="1" hangingPunct="1"/>
            <a:r>
              <a:rPr lang="en-US" sz="2400" dirty="0" smtClean="0"/>
              <a:t>A </a:t>
            </a:r>
            <a:r>
              <a:rPr lang="en-US" sz="2400" dirty="0"/>
              <a:t>trackball acts as a type of overturned mouse. The ball is on the top side of the object. By rolling the ball you can move the pointer across the screen. Some keyboards have an in-built trackball. The trackball has been superseded by the touchpad.</a:t>
            </a:r>
          </a:p>
        </p:txBody>
      </p:sp>
      <p:pic>
        <p:nvPicPr>
          <p:cNvPr id="337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867400"/>
            <a:ext cx="1819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95400" y="1066800"/>
            <a:ext cx="5791200" cy="769441"/>
          </a:xfrm>
          <a:prstGeom prst="rect">
            <a:avLst/>
          </a:prstGeom>
          <a:noFill/>
        </p:spPr>
        <p:txBody>
          <a:bodyPr wrap="square" rtlCol="0">
            <a:spAutoFit/>
          </a:bodyPr>
          <a:lstStyle/>
          <a:p>
            <a:pPr marL="342900" lvl="0" indent="-342900" fontAlgn="base">
              <a:spcBef>
                <a:spcPct val="0"/>
              </a:spcBef>
              <a:spcAft>
                <a:spcPct val="0"/>
              </a:spcAft>
              <a:buClr>
                <a:srgbClr val="3333CC"/>
              </a:buClr>
              <a:buSzPct val="60000"/>
            </a:pPr>
            <a:r>
              <a:rPr lang="en-US" sz="4400" dirty="0">
                <a:solidFill>
                  <a:schemeClr val="tx2"/>
                </a:solidFill>
                <a:latin typeface="+mj-lt"/>
                <a:ea typeface="+mj-ea"/>
                <a:cs typeface="+mj-cs"/>
              </a:rPr>
              <a:t>Touchpad &amp; Trackball</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1432730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idx="1"/>
          </p:nvPr>
        </p:nvSpPr>
        <p:spPr>
          <a:xfrm>
            <a:off x="533400" y="2133600"/>
            <a:ext cx="8229600" cy="4191000"/>
          </a:xfrm>
        </p:spPr>
        <p:txBody>
          <a:bodyPr/>
          <a:lstStyle/>
          <a:p>
            <a:r>
              <a:rPr lang="en-US" sz="2400" dirty="0"/>
              <a:t>A light pen is a device which is sensitive to variations in patterns on a surface. Light pens act like a miniature scanner and can read text as they are dragged across the printed page.</a:t>
            </a:r>
          </a:p>
          <a:p>
            <a:r>
              <a:rPr lang="en-US" sz="2400" dirty="0"/>
              <a:t>This can be transferred directly to the current open document.</a:t>
            </a:r>
          </a:p>
          <a:p>
            <a:endParaRPr lang="en-US" sz="2400" dirty="0"/>
          </a:p>
          <a:p>
            <a:endParaRPr lang="en-US" sz="2400" dirty="0"/>
          </a:p>
        </p:txBody>
      </p:sp>
      <p:sp>
        <p:nvSpPr>
          <p:cNvPr id="3481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pic>
        <p:nvPicPr>
          <p:cNvPr id="348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95800"/>
            <a:ext cx="18288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6"/>
          <p:cNvSpPr>
            <a:spLocks noChangeArrowheads="1"/>
          </p:cNvSpPr>
          <p:nvPr/>
        </p:nvSpPr>
        <p:spPr bwMode="auto">
          <a:xfrm>
            <a:off x="0" y="981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sp>
        <p:nvSpPr>
          <p:cNvPr id="2" name="TextBox 1"/>
          <p:cNvSpPr txBox="1"/>
          <p:nvPr/>
        </p:nvSpPr>
        <p:spPr>
          <a:xfrm>
            <a:off x="1162050" y="969466"/>
            <a:ext cx="7372350" cy="769441"/>
          </a:xfrm>
          <a:prstGeom prst="rect">
            <a:avLst/>
          </a:prstGeom>
          <a:noFill/>
        </p:spPr>
        <p:txBody>
          <a:bodyPr wrap="square" rtlCol="0">
            <a:spAutoFit/>
          </a:bodyPr>
          <a:lstStyle/>
          <a:p>
            <a:pPr marL="342900" lvl="0" indent="-342900" fontAlgn="base">
              <a:spcBef>
                <a:spcPct val="0"/>
              </a:spcBef>
              <a:spcAft>
                <a:spcPct val="0"/>
              </a:spcAft>
              <a:buClr>
                <a:srgbClr val="3333CC"/>
              </a:buClr>
              <a:buSzPct val="60000"/>
            </a:pPr>
            <a:r>
              <a:rPr lang="en-US" sz="4400" dirty="0" smtClean="0">
                <a:solidFill>
                  <a:srgbClr val="333399"/>
                </a:solidFill>
              </a:rPr>
              <a:t>Light pen</a:t>
            </a:r>
            <a:endParaRPr lang="en-US" sz="4400" dirty="0">
              <a:solidFill>
                <a:srgbClr val="333399"/>
              </a:solidFill>
            </a:endParaRPr>
          </a:p>
        </p:txBody>
      </p:sp>
      <p:sp>
        <p:nvSpPr>
          <p:cNvPr id="3" name="Footer Placeholder 2"/>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80364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a:xfrm>
            <a:off x="457200" y="2209800"/>
            <a:ext cx="8229600" cy="4038600"/>
          </a:xfrm>
        </p:spPr>
        <p:txBody>
          <a:bodyPr/>
          <a:lstStyle/>
          <a:p>
            <a:pPr eaLnBrk="1" hangingPunct="1"/>
            <a:r>
              <a:rPr lang="en-US" sz="2400" dirty="0" smtClean="0"/>
              <a:t>A bar code is a pattern of vertical lines in which the spacing and thickness can be used to represent data. A bar code reader is a device that can read and interpret bar codes and input the data into the computer.</a:t>
            </a:r>
          </a:p>
          <a:p>
            <a:pPr eaLnBrk="1" hangingPunct="1"/>
            <a:endParaRPr lang="en-US" sz="2400" dirty="0" smtClean="0"/>
          </a:p>
        </p:txBody>
      </p:sp>
      <p:sp>
        <p:nvSpPr>
          <p:cNvPr id="358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pic>
        <p:nvPicPr>
          <p:cNvPr id="3584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550366"/>
            <a:ext cx="2057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6"/>
          <p:cNvSpPr>
            <a:spLocks noChangeArrowheads="1"/>
          </p:cNvSpPr>
          <p:nvPr/>
        </p:nvSpPr>
        <p:spPr bwMode="auto">
          <a:xfrm>
            <a:off x="0" y="1000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sp>
        <p:nvSpPr>
          <p:cNvPr id="2" name="TextBox 1"/>
          <p:cNvSpPr txBox="1"/>
          <p:nvPr/>
        </p:nvSpPr>
        <p:spPr>
          <a:xfrm>
            <a:off x="1295400" y="1000125"/>
            <a:ext cx="4876800" cy="769441"/>
          </a:xfrm>
          <a:prstGeom prst="rect">
            <a:avLst/>
          </a:prstGeom>
          <a:noFill/>
        </p:spPr>
        <p:txBody>
          <a:bodyPr wrap="square" rtlCol="0">
            <a:spAutoFit/>
          </a:bodyPr>
          <a:lstStyle/>
          <a:p>
            <a:pPr marL="342900" indent="-342900" fontAlgn="base">
              <a:spcBef>
                <a:spcPct val="0"/>
              </a:spcBef>
              <a:spcAft>
                <a:spcPct val="0"/>
              </a:spcAft>
              <a:buClr>
                <a:srgbClr val="3333CC"/>
              </a:buClr>
              <a:buSzPct val="60000"/>
            </a:pPr>
            <a:r>
              <a:rPr lang="en-US" sz="4400" dirty="0" smtClean="0">
                <a:solidFill>
                  <a:srgbClr val="333399"/>
                </a:solidFill>
              </a:rPr>
              <a:t>Bar </a:t>
            </a:r>
            <a:r>
              <a:rPr lang="en-US" sz="4400" dirty="0">
                <a:solidFill>
                  <a:srgbClr val="333399"/>
                </a:solidFill>
              </a:rPr>
              <a:t>code </a:t>
            </a:r>
          </a:p>
        </p:txBody>
      </p:sp>
      <p:sp>
        <p:nvSpPr>
          <p:cNvPr id="3" name="Footer Placeholder 2"/>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696973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a:xfrm>
            <a:off x="457200" y="2057400"/>
            <a:ext cx="8229600" cy="4267200"/>
          </a:xfrm>
        </p:spPr>
        <p:txBody>
          <a:bodyPr/>
          <a:lstStyle/>
          <a:p>
            <a:pPr eaLnBrk="1" hangingPunct="1"/>
            <a:r>
              <a:rPr lang="en-US" sz="2400" dirty="0" smtClean="0"/>
              <a:t>A joystick is a device that is familiar for use in games to move objects on the screen.</a:t>
            </a:r>
          </a:p>
          <a:p>
            <a:pPr eaLnBrk="1" hangingPunct="1"/>
            <a:r>
              <a:rPr lang="en-US" sz="2400" dirty="0" smtClean="0"/>
              <a:t>However, it is also used to control the movements in computerized industrial machines  such as lathes. It consists of a small vertical lever which can move in any direction. These movements are translated to the computer which in turn uses them to control the movements of machinery.</a:t>
            </a:r>
          </a:p>
        </p:txBody>
      </p:sp>
      <p:sp>
        <p:nvSpPr>
          <p:cNvPr id="3686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pic>
        <p:nvPicPr>
          <p:cNvPr id="3686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
            <a:ext cx="1285875" cy="156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6"/>
          <p:cNvSpPr>
            <a:spLocks noChangeArrowheads="1"/>
          </p:cNvSpPr>
          <p:nvPr/>
        </p:nvSpPr>
        <p:spPr bwMode="auto">
          <a:xfrm>
            <a:off x="0" y="160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sp>
        <p:nvSpPr>
          <p:cNvPr id="2" name="TextBox 1"/>
          <p:cNvSpPr txBox="1"/>
          <p:nvPr/>
        </p:nvSpPr>
        <p:spPr>
          <a:xfrm>
            <a:off x="1219200" y="990600"/>
            <a:ext cx="7010400" cy="769441"/>
          </a:xfrm>
          <a:prstGeom prst="rect">
            <a:avLst/>
          </a:prstGeom>
          <a:noFill/>
        </p:spPr>
        <p:txBody>
          <a:bodyPr wrap="square" rtlCol="0">
            <a:spAutoFit/>
          </a:bodyPr>
          <a:lstStyle/>
          <a:p>
            <a:pPr marL="342900" indent="-342900" fontAlgn="base">
              <a:spcBef>
                <a:spcPct val="0"/>
              </a:spcBef>
              <a:spcAft>
                <a:spcPct val="0"/>
              </a:spcAft>
              <a:buClr>
                <a:srgbClr val="3333CC"/>
              </a:buClr>
              <a:buSzPct val="60000"/>
            </a:pPr>
            <a:r>
              <a:rPr lang="en-US" sz="4400" dirty="0">
                <a:solidFill>
                  <a:srgbClr val="333399"/>
                </a:solidFill>
              </a:rPr>
              <a:t>Joystick</a:t>
            </a:r>
          </a:p>
        </p:txBody>
      </p:sp>
      <p:sp>
        <p:nvSpPr>
          <p:cNvPr id="3" name="Footer Placeholder 2"/>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332588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idx="1"/>
          </p:nvPr>
        </p:nvSpPr>
        <p:spPr>
          <a:xfrm>
            <a:off x="533400" y="2133600"/>
            <a:ext cx="8382000" cy="5943600"/>
          </a:xfrm>
        </p:spPr>
        <p:txBody>
          <a:bodyPr/>
          <a:lstStyle/>
          <a:p>
            <a:r>
              <a:rPr lang="en-US" sz="2400" dirty="0" smtClean="0"/>
              <a:t>A </a:t>
            </a:r>
            <a:r>
              <a:rPr lang="en-US" sz="2400" dirty="0"/>
              <a:t>digital camera is used to take pictures and store the photographed images digitally instead of on traditional film.  Pictures are stored on a storage medium, such as a PC Card, compact flash card, memory stick, mini-CD, or microdrive. </a:t>
            </a:r>
          </a:p>
          <a:p>
            <a:r>
              <a:rPr lang="en-US" sz="2400" dirty="0"/>
              <a:t>Many digital cameras allow you to review and edit the images while they are in the camera. </a:t>
            </a:r>
          </a:p>
          <a:p>
            <a:r>
              <a:rPr lang="en-US" sz="2400" dirty="0"/>
              <a:t>Microphone</a:t>
            </a:r>
          </a:p>
          <a:p>
            <a:r>
              <a:rPr lang="en-US" sz="2400" dirty="0"/>
              <a:t>A microphone translates speech into an electronic signal. Modern speech recognition software is able to translate this into either commands or data. This enables the user to use a microphone as an alternative to the keyboard.</a:t>
            </a:r>
          </a:p>
        </p:txBody>
      </p:sp>
      <p:sp>
        <p:nvSpPr>
          <p:cNvPr id="2" name="TextBox 1"/>
          <p:cNvSpPr txBox="1"/>
          <p:nvPr/>
        </p:nvSpPr>
        <p:spPr>
          <a:xfrm>
            <a:off x="1219200" y="1066800"/>
            <a:ext cx="6629400" cy="769441"/>
          </a:xfrm>
          <a:prstGeom prst="rect">
            <a:avLst/>
          </a:prstGeom>
          <a:noFill/>
        </p:spPr>
        <p:txBody>
          <a:bodyPr wrap="square" rtlCol="0">
            <a:spAutoFit/>
          </a:bodyPr>
          <a:lstStyle/>
          <a:p>
            <a:pPr marL="342900" lvl="0" indent="-342900" fontAlgn="base">
              <a:spcBef>
                <a:spcPct val="0"/>
              </a:spcBef>
              <a:spcAft>
                <a:spcPct val="0"/>
              </a:spcAft>
              <a:buClr>
                <a:srgbClr val="3333CC"/>
              </a:buClr>
              <a:buSzPct val="60000"/>
            </a:pPr>
            <a:r>
              <a:rPr lang="en-US" sz="4400" dirty="0">
                <a:solidFill>
                  <a:srgbClr val="333399"/>
                </a:solidFill>
              </a:rPr>
              <a:t>Digital camera</a:t>
            </a:r>
          </a:p>
        </p:txBody>
      </p:sp>
      <p:sp>
        <p:nvSpPr>
          <p:cNvPr id="3" name="Footer Placeholder 2"/>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93594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p:cNvSpPr>
          <p:nvPr>
            <p:ph idx="1"/>
          </p:nvPr>
        </p:nvSpPr>
        <p:spPr>
          <a:xfrm>
            <a:off x="457200" y="2147887"/>
            <a:ext cx="8229600" cy="4419600"/>
          </a:xfrm>
        </p:spPr>
        <p:txBody>
          <a:bodyPr/>
          <a:lstStyle/>
          <a:p>
            <a:pPr eaLnBrk="1" hangingPunct="1"/>
            <a:r>
              <a:rPr lang="en-US" sz="2400" dirty="0"/>
              <a:t>A scanner is similar to a photocopier, except that instead of producing a paper copy of the document you place on it, you get an electronic copy which appears on your computer screen. Text recognition software can be used with a scanner. This software is able to recognize the individual letters in the image. Instead of creating a single image of the document, the software inserts actual text into your application which can then be edited.</a:t>
            </a:r>
          </a:p>
        </p:txBody>
      </p:sp>
      <p:sp>
        <p:nvSpPr>
          <p:cNvPr id="3891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pic>
        <p:nvPicPr>
          <p:cNvPr id="389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267325"/>
            <a:ext cx="22002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6"/>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dirty="0">
              <a:solidFill>
                <a:prstClr val="black"/>
              </a:solidFill>
              <a:latin typeface="Arial" charset="0"/>
            </a:endParaRPr>
          </a:p>
        </p:txBody>
      </p:sp>
      <p:sp>
        <p:nvSpPr>
          <p:cNvPr id="3" name="TextBox 2"/>
          <p:cNvSpPr txBox="1"/>
          <p:nvPr/>
        </p:nvSpPr>
        <p:spPr>
          <a:xfrm>
            <a:off x="1285875" y="945059"/>
            <a:ext cx="6172200" cy="769441"/>
          </a:xfrm>
          <a:prstGeom prst="rect">
            <a:avLst/>
          </a:prstGeom>
          <a:noFill/>
        </p:spPr>
        <p:txBody>
          <a:bodyPr wrap="square" rtlCol="0">
            <a:spAutoFit/>
          </a:bodyPr>
          <a:lstStyle/>
          <a:p>
            <a:pPr marL="342900" indent="-342900" fontAlgn="base">
              <a:spcBef>
                <a:spcPct val="0"/>
              </a:spcBef>
              <a:spcAft>
                <a:spcPct val="0"/>
              </a:spcAft>
              <a:buClr>
                <a:srgbClr val="3333CC"/>
              </a:buClr>
              <a:buSzPct val="60000"/>
            </a:pPr>
            <a:r>
              <a:rPr lang="en-US" sz="4400" dirty="0" smtClean="0">
                <a:solidFill>
                  <a:srgbClr val="333399"/>
                </a:solidFill>
              </a:rPr>
              <a:t>Scanner</a:t>
            </a:r>
            <a:endParaRPr lang="en-US" sz="4400" dirty="0">
              <a:solidFill>
                <a:srgbClr val="333399"/>
              </a:solidFill>
            </a:endParaRP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3373231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150938" y="457200"/>
            <a:ext cx="7793037" cy="1303338"/>
          </a:xfrm>
        </p:spPr>
        <p:txBody>
          <a:bodyPr/>
          <a:lstStyle/>
          <a:p>
            <a:r>
              <a:rPr lang="en-US" dirty="0"/>
              <a:t>Devices that comprise a computer system</a:t>
            </a:r>
          </a:p>
        </p:txBody>
      </p:sp>
      <p:pic>
        <p:nvPicPr>
          <p:cNvPr id="1030" name="Picture 6" descr="fig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2133600"/>
            <a:ext cx="4927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Slide Number Placeholder 5"/>
          <p:cNvSpPr>
            <a:spLocks noGrp="1"/>
          </p:cNvSpPr>
          <p:nvPr>
            <p:ph type="sldNum" sz="quarter" idx="12"/>
          </p:nvPr>
        </p:nvSpPr>
        <p:spPr/>
        <p:txBody>
          <a:bodyPr/>
          <a:lstStyle/>
          <a:p>
            <a:fld id="{70DC6890-1776-4F8A-89DF-55C853540A6F}" type="slidenum">
              <a:rPr lang="en-US">
                <a:solidFill>
                  <a:srgbClr val="000000"/>
                </a:solidFill>
              </a:rPr>
              <a:pPr/>
              <a:t>3</a:t>
            </a:fld>
            <a:endParaRPr lang="en-US" dirty="0">
              <a:solidFill>
                <a:srgbClr val="000000"/>
              </a:solidFill>
            </a:endParaRPr>
          </a:p>
        </p:txBody>
      </p:sp>
      <p:sp>
        <p:nvSpPr>
          <p:cNvPr id="1031" name="Line 7"/>
          <p:cNvSpPr>
            <a:spLocks noChangeShapeType="1"/>
          </p:cNvSpPr>
          <p:nvPr/>
        </p:nvSpPr>
        <p:spPr bwMode="auto">
          <a:xfrm>
            <a:off x="1295400" y="3048000"/>
            <a:ext cx="762000" cy="304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000000"/>
              </a:solidFill>
            </a:endParaRPr>
          </a:p>
        </p:txBody>
      </p:sp>
      <p:sp>
        <p:nvSpPr>
          <p:cNvPr id="1032" name="Text Box 8"/>
          <p:cNvSpPr txBox="1">
            <a:spLocks noChangeArrowheads="1"/>
          </p:cNvSpPr>
          <p:nvPr/>
        </p:nvSpPr>
        <p:spPr bwMode="auto">
          <a:xfrm>
            <a:off x="762000" y="2590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000000"/>
                </a:solidFill>
              </a:rPr>
              <a:t>Printer (output)</a:t>
            </a:r>
          </a:p>
        </p:txBody>
      </p:sp>
      <p:sp>
        <p:nvSpPr>
          <p:cNvPr id="1033" name="Text Box 9"/>
          <p:cNvSpPr txBox="1">
            <a:spLocks noChangeArrowheads="1"/>
          </p:cNvSpPr>
          <p:nvPr/>
        </p:nvSpPr>
        <p:spPr bwMode="auto">
          <a:xfrm>
            <a:off x="3352800" y="175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000000"/>
                </a:solidFill>
              </a:rPr>
              <a:t>Monitor (output)</a:t>
            </a:r>
          </a:p>
        </p:txBody>
      </p:sp>
      <p:sp>
        <p:nvSpPr>
          <p:cNvPr id="1034" name="Text Box 10"/>
          <p:cNvSpPr txBox="1">
            <a:spLocks noChangeArrowheads="1"/>
          </p:cNvSpPr>
          <p:nvPr/>
        </p:nvSpPr>
        <p:spPr bwMode="auto">
          <a:xfrm>
            <a:off x="5867400" y="1828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000000"/>
                </a:solidFill>
              </a:rPr>
              <a:t>Speaker (output)</a:t>
            </a:r>
          </a:p>
        </p:txBody>
      </p:sp>
      <p:sp>
        <p:nvSpPr>
          <p:cNvPr id="1035" name="Text Box 11"/>
          <p:cNvSpPr txBox="1">
            <a:spLocks noChangeArrowheads="1"/>
          </p:cNvSpPr>
          <p:nvPr/>
        </p:nvSpPr>
        <p:spPr bwMode="auto">
          <a:xfrm>
            <a:off x="2286000" y="5562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000000"/>
                </a:solidFill>
              </a:rPr>
              <a:t>Scanner (input)</a:t>
            </a:r>
          </a:p>
        </p:txBody>
      </p:sp>
      <p:sp>
        <p:nvSpPr>
          <p:cNvPr id="1036" name="Text Box 12"/>
          <p:cNvSpPr txBox="1">
            <a:spLocks noChangeArrowheads="1"/>
          </p:cNvSpPr>
          <p:nvPr/>
        </p:nvSpPr>
        <p:spPr bwMode="auto">
          <a:xfrm>
            <a:off x="6096000" y="5257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000000"/>
                </a:solidFill>
              </a:rPr>
              <a:t>Mouse (input)</a:t>
            </a:r>
          </a:p>
        </p:txBody>
      </p:sp>
      <p:sp>
        <p:nvSpPr>
          <p:cNvPr id="1037" name="Line 13"/>
          <p:cNvSpPr>
            <a:spLocks noChangeShapeType="1"/>
          </p:cNvSpPr>
          <p:nvPr/>
        </p:nvSpPr>
        <p:spPr bwMode="auto">
          <a:xfrm flipV="1">
            <a:off x="2667000" y="4953000"/>
            <a:ext cx="7620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000000"/>
              </a:solidFill>
            </a:endParaRPr>
          </a:p>
        </p:txBody>
      </p:sp>
      <p:sp>
        <p:nvSpPr>
          <p:cNvPr id="1038" name="Line 14"/>
          <p:cNvSpPr>
            <a:spLocks noChangeShapeType="1"/>
          </p:cNvSpPr>
          <p:nvPr/>
        </p:nvSpPr>
        <p:spPr bwMode="auto">
          <a:xfrm flipH="1" flipV="1">
            <a:off x="5410200" y="4267200"/>
            <a:ext cx="762000" cy="990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000000"/>
              </a:solidFill>
            </a:endParaRPr>
          </a:p>
        </p:txBody>
      </p:sp>
      <p:sp>
        <p:nvSpPr>
          <p:cNvPr id="1039" name="Text Box 15"/>
          <p:cNvSpPr txBox="1">
            <a:spLocks noChangeArrowheads="1"/>
          </p:cNvSpPr>
          <p:nvPr/>
        </p:nvSpPr>
        <p:spPr bwMode="auto">
          <a:xfrm>
            <a:off x="4495800" y="5638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000000"/>
                </a:solidFill>
              </a:rPr>
              <a:t>Keyboard (input)</a:t>
            </a:r>
          </a:p>
        </p:txBody>
      </p:sp>
      <p:sp>
        <p:nvSpPr>
          <p:cNvPr id="1040" name="Line 16"/>
          <p:cNvSpPr>
            <a:spLocks noChangeShapeType="1"/>
          </p:cNvSpPr>
          <p:nvPr/>
        </p:nvSpPr>
        <p:spPr bwMode="auto">
          <a:xfrm flipH="1" flipV="1">
            <a:off x="4419600" y="3886200"/>
            <a:ext cx="381000" cy="1676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000000"/>
              </a:solidFill>
            </a:endParaRPr>
          </a:p>
        </p:txBody>
      </p:sp>
      <p:sp>
        <p:nvSpPr>
          <p:cNvPr id="1041" name="Text Box 17"/>
          <p:cNvSpPr txBox="1">
            <a:spLocks noChangeArrowheads="1"/>
          </p:cNvSpPr>
          <p:nvPr/>
        </p:nvSpPr>
        <p:spPr bwMode="auto">
          <a:xfrm>
            <a:off x="7299325" y="1785938"/>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400" dirty="0">
              <a:solidFill>
                <a:srgbClr val="000000"/>
              </a:solidFill>
            </a:endParaRPr>
          </a:p>
        </p:txBody>
      </p:sp>
      <p:sp>
        <p:nvSpPr>
          <p:cNvPr id="1042" name="Text Box 18"/>
          <p:cNvSpPr txBox="1">
            <a:spLocks noChangeArrowheads="1"/>
          </p:cNvSpPr>
          <p:nvPr/>
        </p:nvSpPr>
        <p:spPr bwMode="auto">
          <a:xfrm>
            <a:off x="6553200" y="2057400"/>
            <a:ext cx="18288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20000"/>
              </a:spcBef>
              <a:spcAft>
                <a:spcPct val="0"/>
              </a:spcAft>
            </a:pPr>
            <a:r>
              <a:rPr lang="en-US" sz="1200" dirty="0">
                <a:solidFill>
                  <a:srgbClr val="000000"/>
                </a:solidFill>
              </a:rPr>
              <a:t>System unit</a:t>
            </a:r>
          </a:p>
          <a:p>
            <a:pPr algn="ctr" fontAlgn="base">
              <a:spcBef>
                <a:spcPct val="20000"/>
              </a:spcBef>
              <a:spcAft>
                <a:spcPct val="0"/>
              </a:spcAft>
            </a:pPr>
            <a:r>
              <a:rPr lang="en-US" sz="1200" dirty="0">
                <a:solidFill>
                  <a:srgbClr val="000000"/>
                </a:solidFill>
              </a:rPr>
              <a:t>(processor, memory</a:t>
            </a:r>
            <a:r>
              <a:rPr lang="en-US" sz="1200" dirty="0">
                <a:solidFill>
                  <a:srgbClr val="000000"/>
                </a:solidFill>
                <a:latin typeface="Times New Roman"/>
              </a:rPr>
              <a:t>…</a:t>
            </a:r>
            <a:r>
              <a:rPr lang="en-US" sz="1200" dirty="0">
                <a:solidFill>
                  <a:srgbClr val="000000"/>
                </a:solidFill>
              </a:rPr>
              <a:t>)</a:t>
            </a:r>
          </a:p>
        </p:txBody>
      </p:sp>
      <p:sp>
        <p:nvSpPr>
          <p:cNvPr id="1043" name="Line 19"/>
          <p:cNvSpPr>
            <a:spLocks noChangeShapeType="1"/>
          </p:cNvSpPr>
          <p:nvPr/>
        </p:nvSpPr>
        <p:spPr bwMode="auto">
          <a:xfrm flipH="1">
            <a:off x="5715000" y="2057400"/>
            <a:ext cx="152400" cy="152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000000"/>
              </a:solidFill>
            </a:endParaRPr>
          </a:p>
        </p:txBody>
      </p:sp>
      <p:sp>
        <p:nvSpPr>
          <p:cNvPr id="1045" name="Line 21"/>
          <p:cNvSpPr>
            <a:spLocks noChangeShapeType="1"/>
          </p:cNvSpPr>
          <p:nvPr/>
        </p:nvSpPr>
        <p:spPr bwMode="auto">
          <a:xfrm>
            <a:off x="4038600" y="2057400"/>
            <a:ext cx="228600" cy="228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000000"/>
              </a:solidFill>
            </a:endParaRPr>
          </a:p>
        </p:txBody>
      </p:sp>
      <p:sp>
        <p:nvSpPr>
          <p:cNvPr id="1046" name="Text Box 22"/>
          <p:cNvSpPr txBox="1">
            <a:spLocks noChangeArrowheads="1"/>
          </p:cNvSpPr>
          <p:nvPr/>
        </p:nvSpPr>
        <p:spPr bwMode="auto">
          <a:xfrm>
            <a:off x="7239000" y="4648200"/>
            <a:ext cx="1600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30000"/>
              </a:spcBef>
              <a:spcAft>
                <a:spcPct val="0"/>
              </a:spcAft>
            </a:pPr>
            <a:r>
              <a:rPr lang="en-US" sz="1200" dirty="0">
                <a:solidFill>
                  <a:srgbClr val="000000"/>
                </a:solidFill>
              </a:rPr>
              <a:t>Storage devices</a:t>
            </a:r>
          </a:p>
          <a:p>
            <a:pPr fontAlgn="base">
              <a:spcBef>
                <a:spcPct val="30000"/>
              </a:spcBef>
              <a:spcAft>
                <a:spcPct val="0"/>
              </a:spcAft>
            </a:pPr>
            <a:r>
              <a:rPr lang="en-US" sz="1200" dirty="0">
                <a:solidFill>
                  <a:srgbClr val="000000"/>
                </a:solidFill>
              </a:rPr>
              <a:t>(CD-RW, Floppy, Hard disk, zip,</a:t>
            </a:r>
            <a:r>
              <a:rPr lang="en-US" sz="1200" dirty="0">
                <a:solidFill>
                  <a:srgbClr val="000000"/>
                </a:solidFill>
                <a:latin typeface="Times New Roman"/>
              </a:rPr>
              <a:t>…</a:t>
            </a:r>
            <a:r>
              <a:rPr lang="en-US" sz="1200" dirty="0">
                <a:solidFill>
                  <a:srgbClr val="000000"/>
                </a:solidFill>
              </a:rPr>
              <a:t>)</a:t>
            </a:r>
          </a:p>
        </p:txBody>
      </p:sp>
      <p:sp>
        <p:nvSpPr>
          <p:cNvPr id="1047" name="Line 23"/>
          <p:cNvSpPr>
            <a:spLocks noChangeShapeType="1"/>
          </p:cNvSpPr>
          <p:nvPr/>
        </p:nvSpPr>
        <p:spPr bwMode="auto">
          <a:xfrm flipH="1" flipV="1">
            <a:off x="6553200" y="3733800"/>
            <a:ext cx="609600" cy="1066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000000"/>
              </a:solidFill>
            </a:endParaRPr>
          </a:p>
        </p:txBody>
      </p:sp>
      <p:sp>
        <p:nvSpPr>
          <p:cNvPr id="1048" name="Line 24"/>
          <p:cNvSpPr>
            <a:spLocks noChangeShapeType="1"/>
          </p:cNvSpPr>
          <p:nvPr/>
        </p:nvSpPr>
        <p:spPr bwMode="auto">
          <a:xfrm flipH="1">
            <a:off x="6553200" y="2590800"/>
            <a:ext cx="685800" cy="609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en-US" sz="2400" dirty="0">
              <a:solidFill>
                <a:srgbClr val="000000"/>
              </a:solidFill>
            </a:endParaRP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265792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9" y="914400"/>
            <a:ext cx="7231062" cy="846138"/>
          </a:xfrm>
        </p:spPr>
        <p:txBody>
          <a:bodyPr/>
          <a:lstStyle/>
          <a:p>
            <a:pPr marL="342900" indent="-342900">
              <a:buClr>
                <a:srgbClr val="3333CC"/>
              </a:buClr>
              <a:buSzPct val="60000"/>
            </a:pPr>
            <a:r>
              <a:rPr lang="en-US" kern="1200" dirty="0">
                <a:solidFill>
                  <a:srgbClr val="333399"/>
                </a:solidFill>
                <a:latin typeface="+mn-lt"/>
                <a:ea typeface="+mn-ea"/>
                <a:cs typeface="+mn-cs"/>
              </a:rPr>
              <a:t>Central Processing Unit</a:t>
            </a:r>
          </a:p>
        </p:txBody>
      </p:sp>
      <p:sp>
        <p:nvSpPr>
          <p:cNvPr id="3" name="Content Placeholder 2"/>
          <p:cNvSpPr>
            <a:spLocks noGrp="1"/>
          </p:cNvSpPr>
          <p:nvPr>
            <p:ph idx="1"/>
          </p:nvPr>
        </p:nvSpPr>
        <p:spPr/>
        <p:txBody>
          <a:bodyPr/>
          <a:lstStyle/>
          <a:p>
            <a:pPr marL="342900" lvl="1" indent="-342900">
              <a:lnSpc>
                <a:spcPct val="120000"/>
              </a:lnSpc>
              <a:buClr>
                <a:schemeClr val="folHlink"/>
              </a:buClr>
              <a:buSzPct val="60000"/>
            </a:pPr>
            <a:r>
              <a:rPr lang="en-US" sz="2400" dirty="0">
                <a:ea typeface="+mn-ea"/>
              </a:rPr>
              <a:t>The central processing unit (CPU), also called a processor, significantly impacts overall computing power and manages most of a computer’s operations. </a:t>
            </a:r>
          </a:p>
          <a:p>
            <a:pPr marL="342900" lvl="1" indent="-342900">
              <a:lnSpc>
                <a:spcPct val="120000"/>
              </a:lnSpc>
              <a:buClr>
                <a:schemeClr val="folHlink"/>
              </a:buClr>
              <a:buSzPct val="60000"/>
            </a:pPr>
            <a:r>
              <a:rPr lang="en-US" sz="2400" dirty="0">
                <a:ea typeface="+mn-ea"/>
              </a:rPr>
              <a:t>The CPU contains the control unit and the arithmetic/logic unit. The control unit directs and coordinates most of the operations in the computer.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1209791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pPr marL="0" lvl="1" indent="0">
              <a:lnSpc>
                <a:spcPct val="120000"/>
              </a:lnSpc>
              <a:buClr>
                <a:schemeClr val="folHlink"/>
              </a:buClr>
              <a:buSzPct val="60000"/>
              <a:buNone/>
            </a:pPr>
            <a:r>
              <a:rPr lang="en-US" sz="2400" dirty="0">
                <a:ea typeface="+mn-ea"/>
              </a:rPr>
              <a:t>For every instruction, the control unit repeats a set of four basic operations called the machine cycle: </a:t>
            </a:r>
          </a:p>
          <a:p>
            <a:pPr marL="342900" lvl="1" indent="-342900">
              <a:lnSpc>
                <a:spcPct val="120000"/>
              </a:lnSpc>
              <a:buClr>
                <a:schemeClr val="folHlink"/>
              </a:buClr>
              <a:buSzPct val="60000"/>
            </a:pPr>
            <a:r>
              <a:rPr lang="en-US" sz="2400" dirty="0">
                <a:ea typeface="+mn-ea"/>
              </a:rPr>
              <a:t>(1) fetching the instruction or data item from memory </a:t>
            </a:r>
          </a:p>
          <a:p>
            <a:pPr marL="342900" lvl="1" indent="-342900">
              <a:lnSpc>
                <a:spcPct val="120000"/>
              </a:lnSpc>
              <a:buClr>
                <a:schemeClr val="folHlink"/>
              </a:buClr>
              <a:buSzPct val="60000"/>
            </a:pPr>
            <a:r>
              <a:rPr lang="en-US" sz="2400" dirty="0">
                <a:ea typeface="+mn-ea"/>
              </a:rPr>
              <a:t>(2) decoding the instruction into commands the computer understands </a:t>
            </a:r>
          </a:p>
          <a:p>
            <a:pPr marL="342900" lvl="1" indent="-342900">
              <a:lnSpc>
                <a:spcPct val="120000"/>
              </a:lnSpc>
              <a:buClr>
                <a:schemeClr val="folHlink"/>
              </a:buClr>
              <a:buSzPct val="60000"/>
            </a:pPr>
            <a:r>
              <a:rPr lang="en-US" sz="2400" dirty="0">
                <a:ea typeface="+mn-ea"/>
              </a:rPr>
              <a:t>(3) executing the commands, and, if necessary </a:t>
            </a:r>
          </a:p>
          <a:p>
            <a:pPr marL="342900" lvl="1" indent="-342900">
              <a:lnSpc>
                <a:spcPct val="120000"/>
              </a:lnSpc>
              <a:buClr>
                <a:schemeClr val="folHlink"/>
              </a:buClr>
              <a:buSzPct val="60000"/>
            </a:pPr>
            <a:r>
              <a:rPr lang="en-US" sz="2400" dirty="0">
                <a:ea typeface="+mn-ea"/>
              </a:rPr>
              <a:t>(4) storing, or writing the result to memory.</a:t>
            </a:r>
          </a:p>
        </p:txBody>
      </p:sp>
      <p:sp>
        <p:nvSpPr>
          <p:cNvPr id="2" name="TextBox 1"/>
          <p:cNvSpPr txBox="1"/>
          <p:nvPr/>
        </p:nvSpPr>
        <p:spPr>
          <a:xfrm>
            <a:off x="1266825" y="990600"/>
            <a:ext cx="6477000" cy="769441"/>
          </a:xfrm>
          <a:prstGeom prst="rect">
            <a:avLst/>
          </a:prstGeom>
          <a:noFill/>
        </p:spPr>
        <p:txBody>
          <a:bodyPr wrap="square" rtlCol="0">
            <a:spAutoFit/>
          </a:bodyPr>
          <a:lstStyle/>
          <a:p>
            <a:pPr marL="342900" indent="-342900" fontAlgn="base">
              <a:spcBef>
                <a:spcPct val="0"/>
              </a:spcBef>
              <a:spcAft>
                <a:spcPct val="0"/>
              </a:spcAft>
              <a:buClr>
                <a:srgbClr val="3333CC"/>
              </a:buClr>
              <a:buSzPct val="60000"/>
            </a:pPr>
            <a:r>
              <a:rPr lang="en-US" sz="4400" dirty="0" smtClean="0">
                <a:solidFill>
                  <a:srgbClr val="333399"/>
                </a:solidFill>
              </a:rPr>
              <a:t>Control </a:t>
            </a:r>
            <a:r>
              <a:rPr lang="en-US" sz="4400" dirty="0">
                <a:solidFill>
                  <a:srgbClr val="333399"/>
                </a:solidFill>
              </a:rPr>
              <a:t>unit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35243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382000" cy="4144963"/>
          </a:xfrm>
        </p:spPr>
        <p:txBody>
          <a:bodyPr>
            <a:normAutofit fontScale="92500" lnSpcReduction="20000"/>
          </a:bodyPr>
          <a:lstStyle/>
          <a:p>
            <a:pPr marL="457200" lvl="1" indent="0">
              <a:buNone/>
            </a:pPr>
            <a:r>
              <a:rPr lang="en-US" sz="2600" dirty="0"/>
              <a:t>The arithmetic/logic unit (ALU) performs the execution part of the machine cycle. Specifically, the ALU carries out three operations:</a:t>
            </a:r>
          </a:p>
          <a:p>
            <a:pPr marL="342900" lvl="1" indent="-342900">
              <a:lnSpc>
                <a:spcPct val="130000"/>
              </a:lnSpc>
              <a:buClr>
                <a:schemeClr val="folHlink"/>
              </a:buClr>
              <a:buSzPct val="60000"/>
            </a:pPr>
            <a:r>
              <a:rPr lang="en-US" sz="2600" dirty="0">
                <a:ea typeface="+mn-ea"/>
              </a:rPr>
              <a:t>Arithmetic operations – performing calculations, which include addition, subtraction, multiplication, and division </a:t>
            </a:r>
          </a:p>
          <a:p>
            <a:pPr marL="342900" lvl="1" indent="-342900">
              <a:lnSpc>
                <a:spcPct val="130000"/>
              </a:lnSpc>
              <a:buClr>
                <a:schemeClr val="folHlink"/>
              </a:buClr>
              <a:buSzPct val="60000"/>
            </a:pPr>
            <a:r>
              <a:rPr lang="en-US" sz="2600" dirty="0">
                <a:ea typeface="+mn-ea"/>
              </a:rPr>
              <a:t>Comparison operations – comparing data items to determine if the first item is greater than, equal to, or less than the other item </a:t>
            </a:r>
          </a:p>
          <a:p>
            <a:pPr marL="342900" lvl="1" indent="-342900">
              <a:lnSpc>
                <a:spcPct val="130000"/>
              </a:lnSpc>
              <a:buClr>
                <a:schemeClr val="folHlink"/>
              </a:buClr>
              <a:buSzPct val="60000"/>
            </a:pPr>
            <a:r>
              <a:rPr lang="en-US" sz="2600" dirty="0">
                <a:ea typeface="+mn-ea"/>
              </a:rPr>
              <a:t>Logical operations – working with conditions and logical operators such as AND, OR, and NOT </a:t>
            </a:r>
          </a:p>
          <a:p>
            <a:endParaRPr lang="en-US" dirty="0"/>
          </a:p>
        </p:txBody>
      </p:sp>
      <p:sp>
        <p:nvSpPr>
          <p:cNvPr id="2" name="TextBox 1"/>
          <p:cNvSpPr txBox="1"/>
          <p:nvPr/>
        </p:nvSpPr>
        <p:spPr>
          <a:xfrm>
            <a:off x="1219200" y="914400"/>
            <a:ext cx="7239000" cy="769441"/>
          </a:xfrm>
          <a:prstGeom prst="rect">
            <a:avLst/>
          </a:prstGeom>
          <a:noFill/>
        </p:spPr>
        <p:txBody>
          <a:bodyPr wrap="square" rtlCol="0">
            <a:spAutoFit/>
          </a:bodyPr>
          <a:lstStyle/>
          <a:p>
            <a:pPr marL="342900" indent="-342900" fontAlgn="base">
              <a:spcBef>
                <a:spcPct val="0"/>
              </a:spcBef>
              <a:spcAft>
                <a:spcPct val="0"/>
              </a:spcAft>
              <a:buClr>
                <a:srgbClr val="3333CC"/>
              </a:buClr>
              <a:buSzPct val="60000"/>
            </a:pPr>
            <a:r>
              <a:rPr lang="en-US" sz="4400" dirty="0">
                <a:solidFill>
                  <a:srgbClr val="333399"/>
                </a:solidFill>
              </a:rPr>
              <a:t>Arithmetic/logic unit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2429734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t>
            </a:r>
            <a:r>
              <a:rPr lang="en-US" dirty="0" smtClean="0"/>
              <a:t> bit and how a series of bits represents data </a:t>
            </a:r>
            <a:endParaRPr lang="en-US" dirty="0"/>
          </a:p>
        </p:txBody>
      </p:sp>
      <p:sp>
        <p:nvSpPr>
          <p:cNvPr id="3" name="Content Placeholder 2"/>
          <p:cNvSpPr>
            <a:spLocks noGrp="1"/>
          </p:cNvSpPr>
          <p:nvPr>
            <p:ph idx="1"/>
          </p:nvPr>
        </p:nvSpPr>
        <p:spPr/>
        <p:txBody>
          <a:bodyPr>
            <a:normAutofit/>
          </a:bodyPr>
          <a:lstStyle/>
          <a:p>
            <a:pPr marL="342900" lvl="1" indent="-342900">
              <a:lnSpc>
                <a:spcPct val="110000"/>
              </a:lnSpc>
              <a:buClr>
                <a:schemeClr val="folHlink"/>
              </a:buClr>
              <a:buSzPct val="60000"/>
            </a:pPr>
            <a:r>
              <a:rPr lang="en-US" sz="2400" dirty="0">
                <a:ea typeface="+mn-ea"/>
              </a:rPr>
              <a:t>Most computers are digital, meaning they understand only two discrete states: on and off.</a:t>
            </a:r>
          </a:p>
          <a:p>
            <a:pPr marL="342900" lvl="1" indent="-342900">
              <a:lnSpc>
                <a:spcPct val="110000"/>
              </a:lnSpc>
              <a:buClr>
                <a:schemeClr val="folHlink"/>
              </a:buClr>
              <a:buSzPct val="60000"/>
            </a:pPr>
            <a:r>
              <a:rPr lang="en-US" sz="2400" dirty="0">
                <a:ea typeface="+mn-ea"/>
              </a:rPr>
              <a:t>These states are represented using two digits, 0 (off) and 1 (on). </a:t>
            </a:r>
          </a:p>
          <a:p>
            <a:pPr marL="342900" lvl="1" indent="-342900">
              <a:lnSpc>
                <a:spcPct val="110000"/>
              </a:lnSpc>
              <a:buClr>
                <a:schemeClr val="folHlink"/>
              </a:buClr>
              <a:buSzPct val="60000"/>
            </a:pPr>
            <a:r>
              <a:rPr lang="en-US" sz="2400" dirty="0">
                <a:ea typeface="+mn-ea"/>
              </a:rPr>
              <a:t>Each on or off value is called a bit (short for binary digit), the smallest unit of data a computer can handle.</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3161176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077200" cy="4068763"/>
          </a:xfrm>
        </p:spPr>
        <p:txBody>
          <a:bodyPr/>
          <a:lstStyle/>
          <a:p>
            <a:pPr marL="342900" lvl="1" indent="-342900">
              <a:lnSpc>
                <a:spcPct val="110000"/>
              </a:lnSpc>
              <a:buClr>
                <a:schemeClr val="folHlink"/>
              </a:buClr>
              <a:buSzPct val="60000"/>
            </a:pPr>
            <a:r>
              <a:rPr lang="en-US" sz="2400" dirty="0">
                <a:ea typeface="+mn-ea"/>
              </a:rPr>
              <a:t>Eight bits grouped together as a unit form a byte. </a:t>
            </a:r>
          </a:p>
          <a:p>
            <a:pPr marL="342900" lvl="1" indent="-342900">
              <a:lnSpc>
                <a:spcPct val="110000"/>
              </a:lnSpc>
              <a:buClr>
                <a:schemeClr val="folHlink"/>
              </a:buClr>
              <a:buSzPct val="60000"/>
            </a:pPr>
            <a:r>
              <a:rPr lang="en-US" sz="2400" dirty="0">
                <a:ea typeface="+mn-ea"/>
              </a:rPr>
              <a:t>A byte provides enough different combinations of 0s and 1s to represent 256 individual characters including numbers, letters of the alphabet, punctuation marks, and other characters.</a:t>
            </a:r>
          </a:p>
          <a:p>
            <a:pPr marL="342900" lvl="1" indent="-342900">
              <a:lnSpc>
                <a:spcPct val="110000"/>
              </a:lnSpc>
              <a:buClr>
                <a:schemeClr val="folHlink"/>
              </a:buClr>
              <a:buSzPct val="60000"/>
            </a:pPr>
            <a:r>
              <a:rPr lang="en-US" sz="2400" dirty="0">
                <a:ea typeface="+mn-ea"/>
              </a:rPr>
              <a:t>The combinations of 0s and 1s used to represent data are defined by patterns called coding schemes.</a:t>
            </a:r>
          </a:p>
          <a:p>
            <a:endParaRPr lang="en-US" dirty="0"/>
          </a:p>
        </p:txBody>
      </p:sp>
      <p:sp>
        <p:nvSpPr>
          <p:cNvPr id="2" name="TextBox 1"/>
          <p:cNvSpPr txBox="1"/>
          <p:nvPr/>
        </p:nvSpPr>
        <p:spPr>
          <a:xfrm>
            <a:off x="1295400" y="990600"/>
            <a:ext cx="55626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A byte</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533157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382000" cy="3992563"/>
          </a:xfrm>
        </p:spPr>
        <p:txBody>
          <a:bodyPr>
            <a:normAutofit/>
          </a:bodyPr>
          <a:lstStyle/>
          <a:p>
            <a:pPr marL="342900" lvl="1" indent="-342900">
              <a:lnSpc>
                <a:spcPct val="110000"/>
              </a:lnSpc>
              <a:buClr>
                <a:schemeClr val="folHlink"/>
              </a:buClr>
              <a:buSzPct val="60000"/>
            </a:pPr>
            <a:r>
              <a:rPr lang="en-US" sz="2400" dirty="0">
                <a:ea typeface="+mn-ea"/>
              </a:rPr>
              <a:t>Popular coding schemes are ASCII, EBCDIC, and Unicode. </a:t>
            </a:r>
          </a:p>
          <a:p>
            <a:pPr marL="342900" lvl="1" indent="-342900">
              <a:lnSpc>
                <a:spcPct val="110000"/>
              </a:lnSpc>
              <a:buClr>
                <a:schemeClr val="folHlink"/>
              </a:buClr>
              <a:buSzPct val="60000"/>
            </a:pPr>
            <a:r>
              <a:rPr lang="en-US" sz="2400" dirty="0">
                <a:ea typeface="+mn-ea"/>
              </a:rPr>
              <a:t>Coding schemes make it possible for humans to interact with a digital computer that recognizes only bits. Every character you type on a keyboard is converted into a corresponding byte, a series of on/off electrical states the computer can process.</a:t>
            </a:r>
          </a:p>
        </p:txBody>
      </p:sp>
      <p:sp>
        <p:nvSpPr>
          <p:cNvPr id="2" name="TextBox 1"/>
          <p:cNvSpPr txBox="1"/>
          <p:nvPr/>
        </p:nvSpPr>
        <p:spPr>
          <a:xfrm>
            <a:off x="1295400" y="990600"/>
            <a:ext cx="5943600" cy="707886"/>
          </a:xfrm>
          <a:prstGeom prst="rect">
            <a:avLst/>
          </a:prstGeom>
          <a:noFill/>
        </p:spPr>
        <p:txBody>
          <a:bodyPr wrap="square" rtlCol="0">
            <a:spAutoFit/>
          </a:bodyPr>
          <a:lstStyle/>
          <a:p>
            <a:pPr fontAlgn="base">
              <a:spcBef>
                <a:spcPct val="0"/>
              </a:spcBef>
              <a:spcAft>
                <a:spcPct val="0"/>
              </a:spcAft>
            </a:pPr>
            <a:r>
              <a:rPr lang="en-US" sz="4000" dirty="0" smtClean="0">
                <a:solidFill>
                  <a:schemeClr val="tx2"/>
                </a:solidFill>
                <a:latin typeface="+mj-lt"/>
                <a:ea typeface="+mj-ea"/>
                <a:cs typeface="+mj-cs"/>
              </a:rPr>
              <a:t>Coding </a:t>
            </a:r>
            <a:r>
              <a:rPr lang="en-US" sz="4000" dirty="0">
                <a:solidFill>
                  <a:schemeClr val="tx2"/>
                </a:solidFill>
                <a:latin typeface="+mj-lt"/>
                <a:ea typeface="+mj-ea"/>
                <a:cs typeface="+mj-cs"/>
              </a:rPr>
              <a:t>schemes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3192655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467600" cy="944562"/>
          </a:xfrm>
        </p:spPr>
        <p:txBody>
          <a:bodyPr>
            <a:normAutofit/>
          </a:bodyPr>
          <a:lstStyle/>
          <a:p>
            <a:r>
              <a:rPr lang="en-US" dirty="0" smtClean="0"/>
              <a:t>Computer Memory</a:t>
            </a:r>
            <a:endParaRPr lang="en-US" dirty="0"/>
          </a:p>
        </p:txBody>
      </p:sp>
      <p:sp>
        <p:nvSpPr>
          <p:cNvPr id="3" name="Content Placeholder 2"/>
          <p:cNvSpPr>
            <a:spLocks noGrp="1"/>
          </p:cNvSpPr>
          <p:nvPr>
            <p:ph idx="1"/>
          </p:nvPr>
        </p:nvSpPr>
        <p:spPr>
          <a:xfrm>
            <a:off x="304800" y="2133600"/>
            <a:ext cx="8686800" cy="3733800"/>
          </a:xfrm>
        </p:spPr>
        <p:txBody>
          <a:bodyPr>
            <a:normAutofit/>
          </a:bodyPr>
          <a:lstStyle/>
          <a:p>
            <a:pPr marL="342900" lvl="1" indent="-342900">
              <a:lnSpc>
                <a:spcPct val="110000"/>
              </a:lnSpc>
              <a:buClr>
                <a:schemeClr val="folHlink"/>
              </a:buClr>
              <a:buSzPct val="60000"/>
            </a:pPr>
            <a:r>
              <a:rPr lang="en-US" sz="2400" dirty="0">
                <a:ea typeface="+mn-ea"/>
              </a:rPr>
              <a:t>Memory is a temporary storage place for data, instructions, and information. </a:t>
            </a:r>
          </a:p>
          <a:p>
            <a:pPr marL="342900" lvl="1" indent="-342900">
              <a:lnSpc>
                <a:spcPct val="110000"/>
              </a:lnSpc>
              <a:buClr>
                <a:schemeClr val="folHlink"/>
              </a:buClr>
              <a:buSzPct val="60000"/>
            </a:pPr>
            <a:r>
              <a:rPr lang="en-US" sz="2400" dirty="0">
                <a:ea typeface="+mn-ea"/>
              </a:rPr>
              <a:t>Memory stores the operating system, application programs, and the data processed by application programs. </a:t>
            </a:r>
          </a:p>
          <a:p>
            <a:pPr marL="342900" lvl="1" indent="-342900">
              <a:lnSpc>
                <a:spcPct val="110000"/>
              </a:lnSpc>
              <a:buClr>
                <a:schemeClr val="folHlink"/>
              </a:buClr>
              <a:buSzPct val="60000"/>
            </a:pPr>
            <a:r>
              <a:rPr lang="en-US" sz="2400" dirty="0">
                <a:ea typeface="+mn-ea"/>
              </a:rPr>
              <a:t>A byte is the basic storage unit in memory.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1701023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lstStyle/>
          <a:p>
            <a:pPr marL="342900" lvl="1" indent="-342900">
              <a:lnSpc>
                <a:spcPct val="110000"/>
              </a:lnSpc>
              <a:buClr>
                <a:schemeClr val="folHlink"/>
              </a:buClr>
              <a:buSzPct val="60000"/>
            </a:pPr>
            <a:r>
              <a:rPr lang="en-US" sz="2400" dirty="0">
                <a:ea typeface="+mn-ea"/>
              </a:rPr>
              <a:t>Memory size is measured by the number of bytes available for use. </a:t>
            </a:r>
          </a:p>
          <a:p>
            <a:pPr marL="342900" lvl="1" indent="-342900">
              <a:lnSpc>
                <a:spcPct val="110000"/>
              </a:lnSpc>
              <a:buClr>
                <a:schemeClr val="folHlink"/>
              </a:buClr>
              <a:buSzPct val="60000"/>
            </a:pPr>
            <a:r>
              <a:rPr lang="en-US" sz="2400" dirty="0">
                <a:ea typeface="+mn-ea"/>
              </a:rPr>
              <a:t>A kilobyte (KB or K) of memory is approximately one thousand bytes, a megabyte (MB) is approximately one million bytes, and a gigabyte (GB) is approximately one billion bytes. </a:t>
            </a:r>
          </a:p>
          <a:p>
            <a:endParaRPr lang="en-US" dirty="0"/>
          </a:p>
        </p:txBody>
      </p:sp>
      <p:sp>
        <p:nvSpPr>
          <p:cNvPr id="2" name="TextBox 1"/>
          <p:cNvSpPr txBox="1"/>
          <p:nvPr/>
        </p:nvSpPr>
        <p:spPr>
          <a:xfrm>
            <a:off x="1219200" y="914400"/>
            <a:ext cx="6705600" cy="769441"/>
          </a:xfrm>
          <a:prstGeom prst="rect">
            <a:avLst/>
          </a:prstGeom>
          <a:noFill/>
        </p:spPr>
        <p:txBody>
          <a:bodyPr wrap="square" rtlCol="0">
            <a:spAutoFit/>
          </a:bodyPr>
          <a:lstStyle/>
          <a:p>
            <a:pPr fontAlgn="base">
              <a:spcBef>
                <a:spcPct val="0"/>
              </a:spcBef>
              <a:spcAft>
                <a:spcPct val="0"/>
              </a:spcAft>
            </a:pPr>
            <a:r>
              <a:rPr lang="en-US" sz="4400" dirty="0" smtClean="0">
                <a:solidFill>
                  <a:schemeClr val="tx2"/>
                </a:solidFill>
                <a:latin typeface="+mj-lt"/>
                <a:ea typeface="+mj-ea"/>
                <a:cs typeface="+mj-cs"/>
              </a:rPr>
              <a:t>Memory Measurement</a:t>
            </a:r>
            <a:endParaRPr lang="en-US" sz="4400" dirty="0">
              <a:solidFill>
                <a:schemeClr val="tx2"/>
              </a:solidFill>
              <a:latin typeface="+mj-lt"/>
              <a:ea typeface="+mj-ea"/>
              <a:cs typeface="+mj-cs"/>
            </a:endParaRP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1334635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Differentiate between the various types of memory </a:t>
            </a:r>
            <a:endParaRPr lang="en-US" dirty="0"/>
          </a:p>
        </p:txBody>
      </p:sp>
      <p:sp>
        <p:nvSpPr>
          <p:cNvPr id="3" name="Content Placeholder 2"/>
          <p:cNvSpPr>
            <a:spLocks noGrp="1"/>
          </p:cNvSpPr>
          <p:nvPr>
            <p:ph idx="1"/>
          </p:nvPr>
        </p:nvSpPr>
        <p:spPr/>
        <p:txBody>
          <a:bodyPr>
            <a:noAutofit/>
          </a:bodyPr>
          <a:lstStyle/>
          <a:p>
            <a:pPr marL="342900" lvl="1" indent="-342900">
              <a:lnSpc>
                <a:spcPct val="110000"/>
              </a:lnSpc>
              <a:buClr>
                <a:schemeClr val="folHlink"/>
              </a:buClr>
              <a:buSzPct val="60000"/>
            </a:pPr>
            <a:r>
              <a:rPr lang="en-US" sz="2400" dirty="0">
                <a:ea typeface="+mn-ea"/>
              </a:rPr>
              <a:t>RAM (random access memory) consists of memory chips that the processor can read from and write to. </a:t>
            </a:r>
          </a:p>
          <a:p>
            <a:pPr marL="342900" lvl="1" indent="-342900">
              <a:lnSpc>
                <a:spcPct val="110000"/>
              </a:lnSpc>
              <a:buClr>
                <a:schemeClr val="folHlink"/>
              </a:buClr>
              <a:buSzPct val="60000"/>
            </a:pPr>
            <a:r>
              <a:rPr lang="en-US" sz="2400" dirty="0">
                <a:ea typeface="+mn-ea"/>
              </a:rPr>
              <a:t>Most RAM is volatile memory, meaning that its contents are lost when the computer’s power is turned off. </a:t>
            </a:r>
          </a:p>
          <a:p>
            <a:pPr marL="342900" lvl="1" indent="-342900">
              <a:lnSpc>
                <a:spcPct val="110000"/>
              </a:lnSpc>
              <a:buClr>
                <a:schemeClr val="folHlink"/>
              </a:buClr>
              <a:buSzPct val="60000"/>
            </a:pPr>
            <a:r>
              <a:rPr lang="en-US" sz="2400" dirty="0">
                <a:ea typeface="+mn-ea"/>
              </a:rPr>
              <a:t>Two basic types of RAM chips are dynamic RAM and static RAM. </a:t>
            </a:r>
          </a:p>
          <a:p>
            <a:pPr lvl="1"/>
            <a:endParaRPr lang="en-US" sz="24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38</a:t>
            </a:fld>
            <a:endParaRPr lang="en-US">
              <a:solidFill>
                <a:srgbClr val="000000"/>
              </a:solidFill>
            </a:endParaRPr>
          </a:p>
        </p:txBody>
      </p:sp>
    </p:spTree>
    <p:extLst>
      <p:ext uri="{BB962C8B-B14F-4D97-AF65-F5344CB8AC3E}">
        <p14:creationId xmlns:p14="http://schemas.microsoft.com/office/powerpoint/2010/main" val="574859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lnSpc>
                <a:spcPct val="110000"/>
              </a:lnSpc>
              <a:buClr>
                <a:schemeClr val="folHlink"/>
              </a:buClr>
              <a:buSzPct val="60000"/>
            </a:pPr>
            <a:r>
              <a:rPr lang="en-US" sz="2400" dirty="0">
                <a:ea typeface="+mn-ea"/>
              </a:rPr>
              <a:t>Dynamic RAM (DRAM) must be re-energized constantly or it loses its contents. </a:t>
            </a:r>
            <a:endParaRPr lang="en-US" sz="2400" dirty="0" smtClean="0">
              <a:ea typeface="+mn-ea"/>
            </a:endParaRPr>
          </a:p>
          <a:p>
            <a:pPr marL="342900" lvl="1" indent="-342900">
              <a:lnSpc>
                <a:spcPct val="110000"/>
              </a:lnSpc>
              <a:buClr>
                <a:schemeClr val="folHlink"/>
              </a:buClr>
              <a:buSzPct val="60000"/>
            </a:pPr>
            <a:r>
              <a:rPr lang="en-US" sz="2400" dirty="0" smtClean="0">
                <a:ea typeface="+mn-ea"/>
              </a:rPr>
              <a:t>Static </a:t>
            </a:r>
            <a:r>
              <a:rPr lang="en-US" sz="2400" dirty="0">
                <a:ea typeface="+mn-ea"/>
              </a:rPr>
              <a:t>RAM (SRAM) is faster and more reliable than DRAM and has to be re-energized less often, but it is much more expensive.</a:t>
            </a:r>
          </a:p>
        </p:txBody>
      </p:sp>
      <p:sp>
        <p:nvSpPr>
          <p:cNvPr id="4" name="Slide Number Placeholder 3"/>
          <p:cNvSpPr>
            <a:spLocks noGrp="1"/>
          </p:cNvSpPr>
          <p:nvPr>
            <p:ph type="sldNum" sz="quarter" idx="12"/>
          </p:nvPr>
        </p:nvSpPr>
        <p:spPr/>
        <p:txBody>
          <a:bodyPr/>
          <a:lstStyle/>
          <a:p>
            <a:fld id="{8D9FDA54-6A62-4A1A-B8BC-3FD9A2275927}" type="slidenum">
              <a:rPr lang="en-US">
                <a:solidFill>
                  <a:srgbClr val="000000"/>
                </a:solidFill>
              </a:rPr>
              <a:pPr/>
              <a:t>39</a:t>
            </a:fld>
            <a:endParaRPr lang="en-US" dirty="0">
              <a:solidFill>
                <a:srgbClr val="000000"/>
              </a:solidFill>
            </a:endParaRPr>
          </a:p>
        </p:txBody>
      </p:sp>
      <p:sp>
        <p:nvSpPr>
          <p:cNvPr id="2" name="TextBox 1"/>
          <p:cNvSpPr txBox="1"/>
          <p:nvPr/>
        </p:nvSpPr>
        <p:spPr>
          <a:xfrm>
            <a:off x="1219200" y="1000125"/>
            <a:ext cx="59436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DRAM &amp; SRAM </a:t>
            </a: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78430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7793037" cy="1143000"/>
          </a:xfrm>
        </p:spPr>
        <p:txBody>
          <a:bodyPr/>
          <a:lstStyle/>
          <a:p>
            <a:r>
              <a:rPr lang="en-US" dirty="0" smtClean="0"/>
              <a:t>Types of Computers</a:t>
            </a:r>
            <a:endParaRPr lang="en-US" dirty="0"/>
          </a:p>
        </p:txBody>
      </p:sp>
      <p:sp>
        <p:nvSpPr>
          <p:cNvPr id="5" name="Content Placeholder 4"/>
          <p:cNvSpPr>
            <a:spLocks noGrp="1"/>
          </p:cNvSpPr>
          <p:nvPr>
            <p:ph idx="1"/>
          </p:nvPr>
        </p:nvSpPr>
        <p:spPr/>
        <p:txBody>
          <a:bodyPr/>
          <a:lstStyle/>
          <a:p>
            <a:pPr marL="0" lvl="1" indent="0">
              <a:lnSpc>
                <a:spcPct val="120000"/>
              </a:lnSpc>
              <a:buClr>
                <a:schemeClr val="folHlink"/>
              </a:buClr>
              <a:buSzPct val="60000"/>
              <a:buNone/>
            </a:pPr>
            <a:r>
              <a:rPr lang="en-US" sz="2400" dirty="0">
                <a:ea typeface="+mn-ea"/>
              </a:rPr>
              <a:t>Computer types according to capability are:</a:t>
            </a:r>
          </a:p>
          <a:p>
            <a:pPr marL="342900" lvl="1" indent="-342900">
              <a:lnSpc>
                <a:spcPct val="120000"/>
              </a:lnSpc>
              <a:buClr>
                <a:schemeClr val="folHlink"/>
              </a:buClr>
              <a:buSzPct val="60000"/>
            </a:pPr>
            <a:r>
              <a:rPr lang="en-US" sz="2400" dirty="0">
                <a:ea typeface="+mn-ea"/>
              </a:rPr>
              <a:t>Supercomputers</a:t>
            </a:r>
          </a:p>
          <a:p>
            <a:pPr marL="342900" lvl="1" indent="-342900">
              <a:lnSpc>
                <a:spcPct val="120000"/>
              </a:lnSpc>
              <a:buClr>
                <a:schemeClr val="folHlink"/>
              </a:buClr>
              <a:buSzPct val="60000"/>
            </a:pPr>
            <a:r>
              <a:rPr lang="en-US" sz="2400" dirty="0">
                <a:ea typeface="+mn-ea"/>
              </a:rPr>
              <a:t>Mainframes</a:t>
            </a:r>
          </a:p>
          <a:p>
            <a:pPr marL="342900" lvl="1" indent="-342900">
              <a:lnSpc>
                <a:spcPct val="120000"/>
              </a:lnSpc>
              <a:buClr>
                <a:schemeClr val="folHlink"/>
              </a:buClr>
              <a:buSzPct val="60000"/>
            </a:pPr>
            <a:r>
              <a:rPr lang="en-US" sz="2400" dirty="0">
                <a:ea typeface="+mn-ea"/>
              </a:rPr>
              <a:t>Servers</a:t>
            </a:r>
          </a:p>
          <a:p>
            <a:pPr marL="342900" lvl="1" indent="-342900">
              <a:lnSpc>
                <a:spcPct val="120000"/>
              </a:lnSpc>
              <a:buClr>
                <a:schemeClr val="folHlink"/>
              </a:buClr>
              <a:buSzPct val="60000"/>
            </a:pPr>
            <a:r>
              <a:rPr lang="en-US" sz="2400" dirty="0">
                <a:ea typeface="+mn-ea"/>
              </a:rPr>
              <a:t>Desktops</a:t>
            </a:r>
          </a:p>
          <a:p>
            <a:pPr marL="342900" lvl="1" indent="-342900">
              <a:lnSpc>
                <a:spcPct val="120000"/>
              </a:lnSpc>
              <a:buClr>
                <a:schemeClr val="folHlink"/>
              </a:buClr>
              <a:buSzPct val="60000"/>
            </a:pPr>
            <a:r>
              <a:rPr lang="en-US" sz="2400" dirty="0">
                <a:ea typeface="+mn-ea"/>
              </a:rPr>
              <a:t>Portables</a:t>
            </a: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3517057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normAutofit fontScale="77500" lnSpcReduction="20000"/>
          </a:bodyPr>
          <a:lstStyle/>
          <a:p>
            <a:pPr marL="342900" lvl="1" indent="-342900">
              <a:lnSpc>
                <a:spcPct val="130000"/>
              </a:lnSpc>
              <a:buClr>
                <a:schemeClr val="folHlink"/>
              </a:buClr>
              <a:buSzPct val="60000"/>
            </a:pPr>
            <a:r>
              <a:rPr lang="en-US" dirty="0">
                <a:ea typeface="+mn-ea"/>
              </a:rPr>
              <a:t>Memory cache, also called a cache store or RAM cache, improves processing time by storing frequently used instructions and data.</a:t>
            </a:r>
          </a:p>
          <a:p>
            <a:pPr marL="342900" lvl="1" indent="-342900">
              <a:lnSpc>
                <a:spcPct val="130000"/>
              </a:lnSpc>
              <a:buClr>
                <a:schemeClr val="folHlink"/>
              </a:buClr>
              <a:buSzPct val="60000"/>
            </a:pPr>
            <a:r>
              <a:rPr lang="en-US" dirty="0">
                <a:ea typeface="+mn-ea"/>
              </a:rPr>
              <a:t>ROM (read-only memory) refers to memory chips that only can be read and used; that is, they cannot be modified. </a:t>
            </a:r>
          </a:p>
          <a:p>
            <a:pPr marL="342900" lvl="1" indent="-342900">
              <a:lnSpc>
                <a:spcPct val="130000"/>
              </a:lnSpc>
              <a:buClr>
                <a:schemeClr val="folHlink"/>
              </a:buClr>
              <a:buSzPct val="60000"/>
            </a:pPr>
            <a:r>
              <a:rPr lang="en-US" dirty="0">
                <a:ea typeface="+mn-ea"/>
              </a:rPr>
              <a:t>ROM is nonvolatile memory (NVM), meaning that its contents are not lost when the computer’s power is turned off. </a:t>
            </a:r>
          </a:p>
          <a:p>
            <a:pPr marL="342900" lvl="1" indent="-342900">
              <a:lnSpc>
                <a:spcPct val="130000"/>
              </a:lnSpc>
              <a:buClr>
                <a:schemeClr val="folHlink"/>
              </a:buClr>
              <a:buSzPct val="60000"/>
            </a:pPr>
            <a:r>
              <a:rPr lang="en-US" dirty="0">
                <a:ea typeface="+mn-ea"/>
              </a:rPr>
              <a:t>A variation of the ROM chip, called programmable read-only memory (PROM), is a blank chip on which you can place items permanently.</a:t>
            </a:r>
          </a:p>
          <a:p>
            <a:pPr marL="0" indent="0">
              <a:buNone/>
            </a:pPr>
            <a:endParaRPr lang="en-US" dirty="0"/>
          </a:p>
        </p:txBody>
      </p:sp>
      <p:sp>
        <p:nvSpPr>
          <p:cNvPr id="2" name="TextBox 1"/>
          <p:cNvSpPr txBox="1"/>
          <p:nvPr/>
        </p:nvSpPr>
        <p:spPr>
          <a:xfrm>
            <a:off x="1295400" y="990600"/>
            <a:ext cx="60198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Memory cache &amp; ROM</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679225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pPr marL="342900" lvl="1" indent="-342900">
              <a:lnSpc>
                <a:spcPct val="110000"/>
              </a:lnSpc>
              <a:buClr>
                <a:schemeClr val="folHlink"/>
              </a:buClr>
              <a:buSzPct val="60000"/>
            </a:pPr>
            <a:r>
              <a:rPr lang="en-US" sz="2400" dirty="0">
                <a:ea typeface="+mn-ea"/>
              </a:rPr>
              <a:t>Flash memory, also known as flash ROM or flash RAM, is nonvolatile memory that can be erased electronically and reprogrammed. </a:t>
            </a:r>
          </a:p>
          <a:p>
            <a:pPr marL="342900" lvl="1" indent="-342900">
              <a:lnSpc>
                <a:spcPct val="110000"/>
              </a:lnSpc>
              <a:buClr>
                <a:schemeClr val="folHlink"/>
              </a:buClr>
              <a:buSzPct val="60000"/>
            </a:pPr>
            <a:r>
              <a:rPr lang="en-US" sz="2400" dirty="0">
                <a:ea typeface="+mn-ea"/>
              </a:rPr>
              <a:t>Complementary metal-oxide semiconductor (CMOS) memory, another type of memory chip, stores configuration information about the computer and uses battery power to retain information when the power to the computer is off.</a:t>
            </a:r>
          </a:p>
          <a:p>
            <a:endParaRPr lang="en-US" dirty="0"/>
          </a:p>
        </p:txBody>
      </p:sp>
      <p:sp>
        <p:nvSpPr>
          <p:cNvPr id="2" name="TextBox 1"/>
          <p:cNvSpPr txBox="1"/>
          <p:nvPr/>
        </p:nvSpPr>
        <p:spPr>
          <a:xfrm>
            <a:off x="1295400" y="1066800"/>
            <a:ext cx="64008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Flash memory &amp; CMOS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2330391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sp>
        <p:nvSpPr>
          <p:cNvPr id="3" name="Content Placeholder 2"/>
          <p:cNvSpPr>
            <a:spLocks noGrp="1"/>
          </p:cNvSpPr>
          <p:nvPr>
            <p:ph idx="1"/>
          </p:nvPr>
        </p:nvSpPr>
        <p:spPr/>
        <p:txBody>
          <a:bodyPr/>
          <a:lstStyle/>
          <a:p>
            <a:pPr marL="342900" lvl="1" indent="-342900">
              <a:lnSpc>
                <a:spcPct val="120000"/>
              </a:lnSpc>
              <a:buClr>
                <a:schemeClr val="folHlink"/>
              </a:buClr>
              <a:buSzPct val="60000"/>
            </a:pPr>
            <a:r>
              <a:rPr lang="en-US" sz="2400" dirty="0">
                <a:ea typeface="+mn-ea"/>
              </a:rPr>
              <a:t>Output is data that has been processed into a useful form called information. </a:t>
            </a:r>
          </a:p>
          <a:p>
            <a:pPr marL="342900" lvl="1" indent="-342900">
              <a:lnSpc>
                <a:spcPct val="120000"/>
              </a:lnSpc>
              <a:buClr>
                <a:schemeClr val="folHlink"/>
              </a:buClr>
              <a:buSzPct val="60000"/>
            </a:pPr>
            <a:r>
              <a:rPr lang="en-US" sz="2400" dirty="0">
                <a:ea typeface="+mn-ea"/>
              </a:rPr>
              <a:t>Four types of output are text, graphics, audio, and video. </a:t>
            </a:r>
          </a:p>
          <a:p>
            <a:pPr marL="342900" lvl="1" indent="-342900">
              <a:lnSpc>
                <a:spcPct val="120000"/>
              </a:lnSpc>
              <a:buClr>
                <a:schemeClr val="folHlink"/>
              </a:buClr>
              <a:buSzPct val="60000"/>
            </a:pPr>
            <a:r>
              <a:rPr lang="en-US" sz="2400" dirty="0">
                <a:ea typeface="+mn-ea"/>
              </a:rPr>
              <a:t>Text consists of characters (letters, numbers, punctuation marks, or any other symbol requiring one byte of computer storage space) that are used to create words, sentences, and paragraphs.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141892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953000"/>
          </a:xfrm>
        </p:spPr>
        <p:txBody>
          <a:bodyPr/>
          <a:lstStyle/>
          <a:p>
            <a:pPr marL="342900" lvl="1" indent="-342900">
              <a:lnSpc>
                <a:spcPct val="120000"/>
              </a:lnSpc>
              <a:buClr>
                <a:schemeClr val="folHlink"/>
              </a:buClr>
              <a:buSzPct val="60000"/>
            </a:pPr>
            <a:r>
              <a:rPr lang="en-US" sz="2400" dirty="0">
                <a:ea typeface="+mn-ea"/>
              </a:rPr>
              <a:t>Graphics are digital representations of </a:t>
            </a:r>
            <a:r>
              <a:rPr lang="en-US" sz="2400" dirty="0" err="1">
                <a:ea typeface="+mn-ea"/>
              </a:rPr>
              <a:t>nontext</a:t>
            </a:r>
            <a:r>
              <a:rPr lang="en-US" sz="2400" dirty="0">
                <a:ea typeface="+mn-ea"/>
              </a:rPr>
              <a:t> information such as drawings, charts, photographs, and animation (a series of still images in rapid sequence that gives the illusion of motion). </a:t>
            </a:r>
          </a:p>
          <a:p>
            <a:pPr marL="342900" lvl="1" indent="-342900">
              <a:lnSpc>
                <a:spcPct val="120000"/>
              </a:lnSpc>
              <a:buClr>
                <a:schemeClr val="folHlink"/>
              </a:buClr>
              <a:buSzPct val="60000"/>
            </a:pPr>
            <a:r>
              <a:rPr lang="en-US" sz="2400" dirty="0">
                <a:ea typeface="+mn-ea"/>
              </a:rPr>
              <a:t>Audio is music, speech, or any other sound. </a:t>
            </a:r>
          </a:p>
          <a:p>
            <a:pPr marL="342900" lvl="1" indent="-342900">
              <a:lnSpc>
                <a:spcPct val="120000"/>
              </a:lnSpc>
              <a:buClr>
                <a:schemeClr val="folHlink"/>
              </a:buClr>
              <a:buSzPct val="60000"/>
            </a:pPr>
            <a:r>
              <a:rPr lang="en-US" sz="2400" dirty="0">
                <a:ea typeface="+mn-ea"/>
              </a:rPr>
              <a:t>Video consists of images played back at speeds to provide the appearance of full motion. An output device is any computer component capable of conveying information to a user.</a:t>
            </a:r>
          </a:p>
          <a:p>
            <a:endParaRPr lang="en-US" dirty="0"/>
          </a:p>
        </p:txBody>
      </p:sp>
      <p:sp>
        <p:nvSpPr>
          <p:cNvPr id="2" name="TextBox 1"/>
          <p:cNvSpPr txBox="1"/>
          <p:nvPr/>
        </p:nvSpPr>
        <p:spPr>
          <a:xfrm>
            <a:off x="1295400" y="1066799"/>
            <a:ext cx="5943600" cy="769441"/>
          </a:xfrm>
          <a:prstGeom prst="rect">
            <a:avLst/>
          </a:prstGeom>
          <a:noFill/>
        </p:spPr>
        <p:txBody>
          <a:bodyPr wrap="square" rtlCol="0">
            <a:spAutoFit/>
          </a:bodyPr>
          <a:lstStyle/>
          <a:p>
            <a:pPr fontAlgn="base">
              <a:spcBef>
                <a:spcPct val="0"/>
              </a:spcBef>
              <a:spcAft>
                <a:spcPct val="0"/>
              </a:spcAft>
            </a:pPr>
            <a:r>
              <a:rPr lang="en-US" sz="4400" dirty="0" smtClean="0">
                <a:solidFill>
                  <a:schemeClr val="tx2"/>
                </a:solidFill>
                <a:latin typeface="+mj-lt"/>
                <a:ea typeface="+mj-ea"/>
                <a:cs typeface="+mj-cs"/>
              </a:rPr>
              <a:t>Types </a:t>
            </a:r>
            <a:r>
              <a:rPr lang="en-US" sz="4400" dirty="0">
                <a:solidFill>
                  <a:schemeClr val="tx2"/>
                </a:solidFill>
                <a:latin typeface="+mj-lt"/>
                <a:ea typeface="+mj-ea"/>
                <a:cs typeface="+mj-cs"/>
              </a:rPr>
              <a:t>of output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263590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p:cNvSpPr>
          <p:nvPr>
            <p:ph type="title"/>
          </p:nvPr>
        </p:nvSpPr>
        <p:spPr>
          <a:xfrm>
            <a:off x="1066800" y="990600"/>
            <a:ext cx="7620000" cy="762000"/>
          </a:xfrm>
        </p:spPr>
        <p:txBody>
          <a:bodyPr/>
          <a:lstStyle/>
          <a:p>
            <a:pPr eaLnBrk="1" hangingPunct="1"/>
            <a:r>
              <a:rPr lang="en-US" sz="4600" dirty="0" smtClean="0"/>
              <a:t>Output Devices</a:t>
            </a:r>
          </a:p>
        </p:txBody>
      </p:sp>
      <p:sp>
        <p:nvSpPr>
          <p:cNvPr id="39938" name="Rectangle 3"/>
          <p:cNvSpPr>
            <a:spLocks noGrp="1"/>
          </p:cNvSpPr>
          <p:nvPr>
            <p:ph idx="1"/>
          </p:nvPr>
        </p:nvSpPr>
        <p:spPr>
          <a:xfrm>
            <a:off x="381000" y="2286000"/>
            <a:ext cx="8229600" cy="4343400"/>
          </a:xfrm>
        </p:spPr>
        <p:txBody>
          <a:bodyPr/>
          <a:lstStyle/>
          <a:p>
            <a:pPr marL="0" lvl="1" indent="0" eaLnBrk="1" hangingPunct="1">
              <a:lnSpc>
                <a:spcPct val="110000"/>
              </a:lnSpc>
              <a:buClr>
                <a:schemeClr val="folHlink"/>
              </a:buClr>
              <a:buSzPct val="60000"/>
              <a:buNone/>
            </a:pPr>
            <a:r>
              <a:rPr lang="en-US" sz="2400" dirty="0" smtClean="0">
                <a:ea typeface="+mn-ea"/>
              </a:rPr>
              <a:t>An </a:t>
            </a:r>
            <a:r>
              <a:rPr lang="en-US" sz="2400" dirty="0">
                <a:ea typeface="+mn-ea"/>
              </a:rPr>
              <a:t>output device is any device that the computer uses to send the results of processing to the user. </a:t>
            </a:r>
          </a:p>
          <a:p>
            <a:pPr marL="0" lvl="1" indent="0" eaLnBrk="1" hangingPunct="1">
              <a:lnSpc>
                <a:spcPct val="110000"/>
              </a:lnSpc>
              <a:buClr>
                <a:schemeClr val="folHlink"/>
              </a:buClr>
              <a:buSzPct val="60000"/>
              <a:buNone/>
            </a:pPr>
            <a:r>
              <a:rPr lang="en-US" sz="2400" dirty="0">
                <a:ea typeface="+mn-ea"/>
              </a:rPr>
              <a:t>Visual Display Unit (VDU)</a:t>
            </a:r>
          </a:p>
          <a:p>
            <a:pPr marL="342900" lvl="1" indent="-342900" eaLnBrk="1" hangingPunct="1">
              <a:lnSpc>
                <a:spcPct val="110000"/>
              </a:lnSpc>
              <a:buClr>
                <a:schemeClr val="folHlink"/>
              </a:buClr>
              <a:buSzPct val="60000"/>
            </a:pPr>
            <a:r>
              <a:rPr lang="en-US" sz="2400" dirty="0">
                <a:ea typeface="+mn-ea"/>
              </a:rPr>
              <a:t>Virtually all computers use some type of screen as their primary output device. There are two categories of screen: cathode ray tube and LCD.</a:t>
            </a:r>
          </a:p>
          <a:p>
            <a:pPr eaLnBrk="1" hangingPunct="1">
              <a:lnSpc>
                <a:spcPct val="90000"/>
              </a:lnSpc>
            </a:pPr>
            <a:endParaRPr lang="en-US" sz="2200" dirty="0"/>
          </a:p>
          <a:p>
            <a:pPr eaLnBrk="1" hangingPunct="1">
              <a:lnSpc>
                <a:spcPct val="90000"/>
              </a:lnSpc>
            </a:pPr>
            <a:endParaRPr lang="en-US" sz="2200" dirty="0" smtClean="0"/>
          </a:p>
          <a:p>
            <a:pPr eaLnBrk="1" hangingPunct="1">
              <a:lnSpc>
                <a:spcPct val="90000"/>
              </a:lnSpc>
            </a:pPr>
            <a:endParaRPr lang="en-US" sz="2200" dirty="0" smtClean="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2352303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0"/>
            <a:ext cx="7467601" cy="998538"/>
          </a:xfrm>
        </p:spPr>
        <p:txBody>
          <a:bodyPr/>
          <a:lstStyle/>
          <a:p>
            <a:r>
              <a:rPr lang="en-US" dirty="0" smtClean="0"/>
              <a:t>Display Devices</a:t>
            </a:r>
            <a:endParaRPr lang="en-US" dirty="0"/>
          </a:p>
        </p:txBody>
      </p:sp>
      <p:sp>
        <p:nvSpPr>
          <p:cNvPr id="3" name="Content Placeholder 2"/>
          <p:cNvSpPr>
            <a:spLocks noGrp="1"/>
          </p:cNvSpPr>
          <p:nvPr>
            <p:ph idx="1"/>
          </p:nvPr>
        </p:nvSpPr>
        <p:spPr>
          <a:xfrm>
            <a:off x="1182688" y="2017713"/>
            <a:ext cx="7772400" cy="4002088"/>
          </a:xfrm>
        </p:spPr>
        <p:txBody>
          <a:bodyPr/>
          <a:lstStyle/>
          <a:p>
            <a:pPr marL="342900" lvl="1" indent="-342900">
              <a:lnSpc>
                <a:spcPct val="110000"/>
              </a:lnSpc>
              <a:buClr>
                <a:srgbClr val="3333CC"/>
              </a:buClr>
              <a:buSzPct val="60000"/>
            </a:pPr>
            <a:r>
              <a:rPr lang="en-US" sz="2400" dirty="0">
                <a:solidFill>
                  <a:srgbClr val="000000"/>
                </a:solidFill>
                <a:ea typeface="+mn-ea"/>
              </a:rPr>
              <a:t>A display device is an output device that visually conveys text, graphics, and video information.</a:t>
            </a:r>
          </a:p>
          <a:p>
            <a:pPr marL="342900" lvl="1" indent="-342900">
              <a:lnSpc>
                <a:spcPct val="110000"/>
              </a:lnSpc>
              <a:buClr>
                <a:srgbClr val="3333CC"/>
              </a:buClr>
              <a:buSzPct val="60000"/>
            </a:pPr>
            <a:r>
              <a:rPr lang="en-US" sz="2400" dirty="0">
                <a:solidFill>
                  <a:srgbClr val="000000"/>
                </a:solidFill>
                <a:ea typeface="+mn-ea"/>
              </a:rPr>
              <a:t>Information shown on a display device is called soft copy because the information exists electronically and is displayed for a temporary period of time. </a:t>
            </a:r>
          </a:p>
          <a:p>
            <a:pPr marL="342900" lvl="1" indent="-342900">
              <a:lnSpc>
                <a:spcPct val="110000"/>
              </a:lnSpc>
              <a:buClr>
                <a:srgbClr val="3333CC"/>
              </a:buClr>
              <a:buSzPct val="60000"/>
            </a:pPr>
            <a:r>
              <a:rPr lang="en-US" sz="2400" dirty="0">
                <a:solidFill>
                  <a:srgbClr val="000000"/>
                </a:solidFill>
                <a:ea typeface="+mn-ea"/>
              </a:rPr>
              <a:t>Display devices include CRT monitors, LCD monitors and displays, gas plasma monitors, and televisions.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954137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229600" cy="4572000"/>
          </a:xfrm>
        </p:spPr>
        <p:txBody>
          <a:bodyPr/>
          <a:lstStyle/>
          <a:p>
            <a:pPr marL="342900" lvl="1" indent="-342900">
              <a:lnSpc>
                <a:spcPct val="110000"/>
              </a:lnSpc>
              <a:buClr>
                <a:srgbClr val="3333CC"/>
              </a:buClr>
              <a:buSzPct val="60000"/>
            </a:pPr>
            <a:r>
              <a:rPr lang="en-US" sz="2400" dirty="0">
                <a:solidFill>
                  <a:srgbClr val="000000"/>
                </a:solidFill>
                <a:ea typeface="+mn-ea"/>
              </a:rPr>
              <a:t>A cathode ray tube (CRT) is a large, sealed, glass tube. The front of the tube is a screen coated with phosphor material that glows as an electron beam moves back and forth, which produces an image on the screen.</a:t>
            </a:r>
          </a:p>
          <a:p>
            <a:pPr marL="342900" lvl="1" indent="-342900">
              <a:lnSpc>
                <a:spcPct val="110000"/>
              </a:lnSpc>
              <a:buClr>
                <a:srgbClr val="3333CC"/>
              </a:buClr>
              <a:buSzPct val="60000"/>
            </a:pPr>
            <a:r>
              <a:rPr lang="en-US" sz="2400" dirty="0">
                <a:solidFill>
                  <a:srgbClr val="000000"/>
                </a:solidFill>
                <a:ea typeface="+mn-ea"/>
              </a:rPr>
              <a:t>LCD monitors and LCD displays use liquid crystal to present information on the screen. </a:t>
            </a:r>
          </a:p>
          <a:p>
            <a:pPr marL="342900" lvl="1" indent="-342900">
              <a:lnSpc>
                <a:spcPct val="110000"/>
              </a:lnSpc>
              <a:buClr>
                <a:srgbClr val="3333CC"/>
              </a:buClr>
              <a:buSzPct val="60000"/>
            </a:pPr>
            <a:r>
              <a:rPr lang="en-US" sz="2400" dirty="0">
                <a:solidFill>
                  <a:srgbClr val="000000"/>
                </a:solidFill>
                <a:ea typeface="+mn-ea"/>
              </a:rPr>
              <a:t>A liquid crystal display (LCD) has liquid crystals between two sheets of material. When an electric current passes through the crystals, they twist, causing some light waves to be blocked and allowing others to pass through, which creates the images.</a:t>
            </a:r>
          </a:p>
        </p:txBody>
      </p:sp>
      <p:sp>
        <p:nvSpPr>
          <p:cNvPr id="2" name="TextBox 1"/>
          <p:cNvSpPr txBox="1"/>
          <p:nvPr/>
        </p:nvSpPr>
        <p:spPr>
          <a:xfrm>
            <a:off x="1295400" y="914400"/>
            <a:ext cx="6324600" cy="800219"/>
          </a:xfrm>
          <a:prstGeom prst="rect">
            <a:avLst/>
          </a:prstGeom>
          <a:noFill/>
        </p:spPr>
        <p:txBody>
          <a:bodyPr wrap="square" rtlCol="0">
            <a:spAutoFit/>
          </a:bodyPr>
          <a:lstStyle/>
          <a:p>
            <a:pPr lvl="0" fontAlgn="base">
              <a:spcBef>
                <a:spcPct val="0"/>
              </a:spcBef>
              <a:spcAft>
                <a:spcPct val="0"/>
              </a:spcAft>
            </a:pPr>
            <a:r>
              <a:rPr lang="en-US" sz="4600" dirty="0">
                <a:solidFill>
                  <a:srgbClr val="333399"/>
                </a:solidFill>
              </a:rPr>
              <a:t>CRT &amp; </a:t>
            </a:r>
            <a:r>
              <a:rPr lang="en-US" sz="4600" dirty="0" smtClean="0">
                <a:solidFill>
                  <a:srgbClr val="333399"/>
                </a:solidFill>
              </a:rPr>
              <a:t>LCD CONT.</a:t>
            </a:r>
            <a:endParaRPr lang="en-US" sz="4600" dirty="0">
              <a:solidFill>
                <a:srgbClr val="333399"/>
              </a:solidFill>
            </a:endParaRP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46</a:t>
            </a:fld>
            <a:endParaRPr lang="en-US">
              <a:solidFill>
                <a:srgbClr val="000000"/>
              </a:solidFill>
            </a:endParaRPr>
          </a:p>
        </p:txBody>
      </p:sp>
    </p:spTree>
    <p:extLst>
      <p:ext uri="{BB962C8B-B14F-4D97-AF65-F5344CB8AC3E}">
        <p14:creationId xmlns:p14="http://schemas.microsoft.com/office/powerpoint/2010/main" val="1054237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772400" cy="4114800"/>
          </a:xfrm>
        </p:spPr>
        <p:txBody>
          <a:bodyPr/>
          <a:lstStyle/>
          <a:p>
            <a:pPr marL="342900" lvl="1" indent="-342900">
              <a:lnSpc>
                <a:spcPct val="110000"/>
              </a:lnSpc>
              <a:buClr>
                <a:srgbClr val="3333CC"/>
              </a:buClr>
              <a:buSzPct val="60000"/>
            </a:pPr>
            <a:r>
              <a:rPr lang="en-US" sz="2400" dirty="0">
                <a:solidFill>
                  <a:srgbClr val="000000"/>
                </a:solidFill>
                <a:ea typeface="+mn-ea"/>
              </a:rPr>
              <a:t>CRT screens: The cathode ray tube (CRT) type screen is usually called a monitor and makes use of the same technology as a television screen </a:t>
            </a:r>
          </a:p>
          <a:p>
            <a:pPr marL="342900" lvl="1" indent="-342900">
              <a:lnSpc>
                <a:spcPct val="110000"/>
              </a:lnSpc>
              <a:buClr>
                <a:srgbClr val="3333CC"/>
              </a:buClr>
              <a:buSzPct val="60000"/>
            </a:pPr>
            <a:r>
              <a:rPr lang="en-US" sz="2400" dirty="0">
                <a:solidFill>
                  <a:srgbClr val="000000"/>
                </a:solidFill>
                <a:ea typeface="+mn-ea"/>
              </a:rPr>
              <a:t>Solid state screens: Solid state screens, also known as LCD or Liquid Crystal Displays, make use of tiny transistors to emit light and create an image. They are usually called flat screens when used as separate units with desktops.</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47</a:t>
            </a:fld>
            <a:endParaRPr lang="en-US">
              <a:solidFill>
                <a:srgbClr val="000000"/>
              </a:solidFill>
            </a:endParaRPr>
          </a:p>
        </p:txBody>
      </p:sp>
      <p:sp>
        <p:nvSpPr>
          <p:cNvPr id="5" name="TextBox 4"/>
          <p:cNvSpPr txBox="1"/>
          <p:nvPr/>
        </p:nvSpPr>
        <p:spPr>
          <a:xfrm>
            <a:off x="1219200" y="914400"/>
            <a:ext cx="6858000" cy="800219"/>
          </a:xfrm>
          <a:prstGeom prst="rect">
            <a:avLst/>
          </a:prstGeom>
          <a:noFill/>
        </p:spPr>
        <p:txBody>
          <a:bodyPr wrap="square" rtlCol="0">
            <a:spAutoFit/>
          </a:bodyPr>
          <a:lstStyle/>
          <a:p>
            <a:pPr fontAlgn="base">
              <a:spcBef>
                <a:spcPct val="0"/>
              </a:spcBef>
              <a:spcAft>
                <a:spcPct val="0"/>
              </a:spcAft>
            </a:pPr>
            <a:r>
              <a:rPr lang="en-US" sz="4600" dirty="0">
                <a:solidFill>
                  <a:schemeClr val="tx2"/>
                </a:solidFill>
                <a:latin typeface="+mj-lt"/>
                <a:ea typeface="+mj-ea"/>
                <a:cs typeface="+mj-cs"/>
              </a:rPr>
              <a:t>CRT &amp; LCD</a:t>
            </a:r>
          </a:p>
        </p:txBody>
      </p:sp>
      <p:sp>
        <p:nvSpPr>
          <p:cNvPr id="6" name="Footer Placeholder 5"/>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74474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8229600" cy="4572000"/>
          </a:xfrm>
        </p:spPr>
        <p:txBody>
          <a:bodyPr/>
          <a:lstStyle/>
          <a:p>
            <a:pPr marL="342900" lvl="1" indent="-342900">
              <a:lnSpc>
                <a:spcPct val="110000"/>
              </a:lnSpc>
              <a:buClr>
                <a:srgbClr val="3333CC"/>
              </a:buClr>
              <a:buSzPct val="60000"/>
            </a:pPr>
            <a:r>
              <a:rPr lang="en-US" sz="2400" dirty="0">
                <a:solidFill>
                  <a:srgbClr val="000000"/>
                </a:solidFill>
                <a:ea typeface="+mn-ea"/>
              </a:rPr>
              <a:t>Similar to an LCD display, a gas plasma monitor is a flat-panel display. A gas plasma monitor, however, substitutes a layer of gas for the liquid crystal material.</a:t>
            </a:r>
          </a:p>
          <a:p>
            <a:pPr marL="342900" lvl="1" indent="-342900">
              <a:lnSpc>
                <a:spcPct val="110000"/>
              </a:lnSpc>
              <a:buClr>
                <a:srgbClr val="3333CC"/>
              </a:buClr>
              <a:buSzPct val="60000"/>
            </a:pPr>
            <a:r>
              <a:rPr lang="en-US" sz="2400" dirty="0">
                <a:solidFill>
                  <a:srgbClr val="000000"/>
                </a:solidFill>
                <a:ea typeface="+mn-ea"/>
              </a:rPr>
              <a:t>When voltage is applied, the gas releases ultraviolet light that causes pixels on the screen to glow and form an image. </a:t>
            </a:r>
          </a:p>
          <a:p>
            <a:endParaRPr lang="en-US" dirty="0" smtClean="0"/>
          </a:p>
          <a:p>
            <a:endParaRPr lang="en-US" dirty="0"/>
          </a:p>
        </p:txBody>
      </p:sp>
      <p:sp>
        <p:nvSpPr>
          <p:cNvPr id="2" name="TextBox 1"/>
          <p:cNvSpPr txBox="1"/>
          <p:nvPr/>
        </p:nvSpPr>
        <p:spPr>
          <a:xfrm>
            <a:off x="1219200" y="914400"/>
            <a:ext cx="6629400" cy="800219"/>
          </a:xfrm>
          <a:prstGeom prst="rect">
            <a:avLst/>
          </a:prstGeom>
          <a:noFill/>
        </p:spPr>
        <p:txBody>
          <a:bodyPr wrap="square" rtlCol="0">
            <a:spAutoFit/>
          </a:bodyPr>
          <a:lstStyle/>
          <a:p>
            <a:pPr fontAlgn="base">
              <a:spcBef>
                <a:spcPct val="0"/>
              </a:spcBef>
              <a:spcAft>
                <a:spcPct val="0"/>
              </a:spcAft>
            </a:pPr>
            <a:r>
              <a:rPr lang="en-US" sz="4600" dirty="0">
                <a:solidFill>
                  <a:srgbClr val="333399"/>
                </a:solidFill>
              </a:rPr>
              <a:t>G</a:t>
            </a:r>
            <a:r>
              <a:rPr lang="en-US" sz="4600" dirty="0" smtClean="0">
                <a:solidFill>
                  <a:srgbClr val="333399"/>
                </a:solidFill>
              </a:rPr>
              <a:t>as </a:t>
            </a:r>
            <a:r>
              <a:rPr lang="en-US" sz="4600" dirty="0">
                <a:solidFill>
                  <a:srgbClr val="333399"/>
                </a:solidFill>
              </a:rPr>
              <a:t>plasma monitor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723369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lnSpc>
                <a:spcPct val="110000"/>
              </a:lnSpc>
              <a:buClr>
                <a:srgbClr val="3333CC"/>
              </a:buClr>
              <a:buSzPct val="60000"/>
            </a:pPr>
            <a:r>
              <a:rPr lang="en-US" sz="2400" dirty="0">
                <a:solidFill>
                  <a:srgbClr val="000000"/>
                </a:solidFill>
                <a:ea typeface="+mn-ea"/>
              </a:rPr>
              <a:t>An NTSC converter converts a computer’s digital signal into an analog signal that a standard television set can display. </a:t>
            </a:r>
          </a:p>
          <a:p>
            <a:pPr marL="342900" lvl="1" indent="-342900">
              <a:lnSpc>
                <a:spcPct val="110000"/>
              </a:lnSpc>
              <a:buClr>
                <a:srgbClr val="3333CC"/>
              </a:buClr>
              <a:buSzPct val="60000"/>
            </a:pPr>
            <a:r>
              <a:rPr lang="en-US" sz="2400" dirty="0">
                <a:solidFill>
                  <a:srgbClr val="000000"/>
                </a:solidFill>
                <a:ea typeface="+mn-ea"/>
              </a:rPr>
              <a:t>High-definition television (HDTV) is a type of television set that works with digital broadcasting signals and supports a wider screen and higher resolution than a standard television set.</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49</a:t>
            </a:fld>
            <a:endParaRPr lang="en-US">
              <a:solidFill>
                <a:srgbClr val="000000"/>
              </a:solidFill>
            </a:endParaRPr>
          </a:p>
        </p:txBody>
      </p:sp>
      <p:sp>
        <p:nvSpPr>
          <p:cNvPr id="5" name="TextBox 4"/>
          <p:cNvSpPr txBox="1"/>
          <p:nvPr/>
        </p:nvSpPr>
        <p:spPr>
          <a:xfrm>
            <a:off x="1295400" y="990600"/>
            <a:ext cx="6781800" cy="800219"/>
          </a:xfrm>
          <a:prstGeom prst="rect">
            <a:avLst/>
          </a:prstGeom>
          <a:noFill/>
        </p:spPr>
        <p:txBody>
          <a:bodyPr wrap="square" rtlCol="0">
            <a:spAutoFit/>
          </a:bodyPr>
          <a:lstStyle/>
          <a:p>
            <a:pPr fontAlgn="base">
              <a:spcBef>
                <a:spcPct val="0"/>
              </a:spcBef>
              <a:spcAft>
                <a:spcPct val="0"/>
              </a:spcAft>
            </a:pPr>
            <a:r>
              <a:rPr lang="en-US" sz="4600" dirty="0">
                <a:solidFill>
                  <a:srgbClr val="333399"/>
                </a:solidFill>
              </a:rPr>
              <a:t>NTSC converter &amp; HDTV </a:t>
            </a:r>
          </a:p>
        </p:txBody>
      </p:sp>
      <p:sp>
        <p:nvSpPr>
          <p:cNvPr id="6" name="Footer Placeholder 5"/>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164057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1913" y="990600"/>
            <a:ext cx="7793037" cy="762000"/>
          </a:xfrm>
        </p:spPr>
        <p:txBody>
          <a:bodyPr>
            <a:normAutofit/>
          </a:bodyPr>
          <a:lstStyle/>
          <a:p>
            <a:r>
              <a:rPr lang="en-US" dirty="0" smtClean="0"/>
              <a:t>Super computers</a:t>
            </a:r>
            <a:endParaRPr lang="en-US" sz="4900" dirty="0"/>
          </a:p>
        </p:txBody>
      </p:sp>
      <p:sp>
        <p:nvSpPr>
          <p:cNvPr id="5" name="Content Placeholder 4"/>
          <p:cNvSpPr>
            <a:spLocks noGrp="1"/>
          </p:cNvSpPr>
          <p:nvPr>
            <p:ph idx="1"/>
          </p:nvPr>
        </p:nvSpPr>
        <p:spPr/>
        <p:txBody>
          <a:bodyPr>
            <a:normAutofit/>
          </a:bodyPr>
          <a:lstStyle/>
          <a:p>
            <a:r>
              <a:rPr lang="en-US" sz="2400" dirty="0" smtClean="0"/>
              <a:t>State-of-the-art machines designed to perform calculations as fast as the current technology allows</a:t>
            </a:r>
          </a:p>
          <a:p>
            <a:r>
              <a:rPr lang="en-US" sz="2400" dirty="0" smtClean="0"/>
              <a:t>Used to solve extremely complex and large-scale problems: weather prediction, simulation of atomic explosions; aircraft design; movie animation</a:t>
            </a:r>
          </a:p>
          <a:p>
            <a:r>
              <a:rPr lang="en-US" sz="2400" dirty="0" smtClean="0"/>
              <a:t>Cost tens of millions of dollars</a:t>
            </a:r>
            <a:endParaRPr lang="en-US" sz="2400" dirty="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1733407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Factors that affect the quality of a display device </a:t>
            </a:r>
            <a:endParaRPr lang="en-US" sz="4000" dirty="0"/>
          </a:p>
        </p:txBody>
      </p:sp>
      <p:sp>
        <p:nvSpPr>
          <p:cNvPr id="3" name="Content Placeholder 2"/>
          <p:cNvSpPr>
            <a:spLocks noGrp="1"/>
          </p:cNvSpPr>
          <p:nvPr>
            <p:ph idx="1"/>
          </p:nvPr>
        </p:nvSpPr>
        <p:spPr>
          <a:xfrm>
            <a:off x="457200" y="2133600"/>
            <a:ext cx="8458200" cy="4389437"/>
          </a:xfrm>
        </p:spPr>
        <p:txBody>
          <a:bodyPr/>
          <a:lstStyle/>
          <a:p>
            <a:pPr marL="342900" lvl="1" indent="-342900">
              <a:lnSpc>
                <a:spcPct val="110000"/>
              </a:lnSpc>
              <a:buClr>
                <a:srgbClr val="3333CC"/>
              </a:buClr>
              <a:buSzPct val="60000"/>
            </a:pPr>
            <a:r>
              <a:rPr lang="en-US" sz="2400" dirty="0">
                <a:solidFill>
                  <a:srgbClr val="000000"/>
                </a:solidFill>
                <a:ea typeface="+mn-ea"/>
              </a:rPr>
              <a:t>The quality of a CRT monitor depends largely on its resolution, dot pitch, and refresh rate. The quality of an LCD monitor or display depends primarily on its resolution.</a:t>
            </a:r>
          </a:p>
          <a:p>
            <a:pPr marL="342900" lvl="1" indent="-342900">
              <a:lnSpc>
                <a:spcPct val="110000"/>
              </a:lnSpc>
              <a:buClr>
                <a:srgbClr val="3333CC"/>
              </a:buClr>
              <a:buSzPct val="60000"/>
            </a:pPr>
            <a:r>
              <a:rPr lang="en-US" sz="2400" dirty="0">
                <a:solidFill>
                  <a:srgbClr val="000000"/>
                </a:solidFill>
                <a:ea typeface="+mn-ea"/>
              </a:rPr>
              <a:t>A CRT monitor’s screen is coated with tiny dots of phosphor material, called pixels, that glow when electrically charged to produce an image. </a:t>
            </a:r>
          </a:p>
          <a:p>
            <a:pPr marL="342900" lvl="1" indent="-342900">
              <a:lnSpc>
                <a:spcPct val="110000"/>
              </a:lnSpc>
              <a:buClr>
                <a:srgbClr val="3333CC"/>
              </a:buClr>
              <a:buSzPct val="60000"/>
            </a:pPr>
            <a:r>
              <a:rPr lang="en-US" sz="2400" dirty="0">
                <a:solidFill>
                  <a:srgbClr val="000000"/>
                </a:solidFill>
                <a:ea typeface="+mn-ea"/>
              </a:rPr>
              <a:t>Resolution, which describes the sharpness and clearness of that image, is related directly to the number of pixels a monitor can display. </a:t>
            </a:r>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965659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1"/>
            <a:ext cx="8229600" cy="4419600"/>
          </a:xfrm>
        </p:spPr>
        <p:txBody>
          <a:bodyPr/>
          <a:lstStyle/>
          <a:p>
            <a:pPr marL="342900" lvl="1" indent="-342900">
              <a:lnSpc>
                <a:spcPct val="110000"/>
              </a:lnSpc>
              <a:buClr>
                <a:srgbClr val="3333CC"/>
              </a:buClr>
              <a:buSzPct val="60000"/>
            </a:pPr>
            <a:r>
              <a:rPr lang="en-US" sz="2400" dirty="0">
                <a:solidFill>
                  <a:srgbClr val="000000"/>
                </a:solidFill>
                <a:ea typeface="+mn-ea"/>
              </a:rPr>
              <a:t>The greater the number of pixels the display uses, the better the quality of the image. </a:t>
            </a:r>
          </a:p>
          <a:p>
            <a:pPr marL="342900" lvl="1" indent="-342900">
              <a:lnSpc>
                <a:spcPct val="110000"/>
              </a:lnSpc>
              <a:buClr>
                <a:srgbClr val="3333CC"/>
              </a:buClr>
              <a:buSzPct val="60000"/>
            </a:pPr>
            <a:r>
              <a:rPr lang="en-US" sz="2400" dirty="0">
                <a:solidFill>
                  <a:srgbClr val="000000"/>
                </a:solidFill>
                <a:ea typeface="+mn-ea"/>
              </a:rPr>
              <a:t>Dot pitch, a measure of image clarity, is the distance between each pixel on a display. The smaller the distance between pixels (dot pitch), the sharper the image. </a:t>
            </a:r>
          </a:p>
          <a:p>
            <a:pPr marL="342900" lvl="1" indent="-342900">
              <a:lnSpc>
                <a:spcPct val="110000"/>
              </a:lnSpc>
              <a:buClr>
                <a:srgbClr val="3333CC"/>
              </a:buClr>
              <a:buSzPct val="60000"/>
            </a:pPr>
            <a:r>
              <a:rPr lang="en-US" sz="2400" dirty="0">
                <a:solidFill>
                  <a:srgbClr val="000000"/>
                </a:solidFill>
                <a:ea typeface="+mn-ea"/>
              </a:rPr>
              <a:t>Refresh rate is the speed that a monitor redraws images on the screen. Refresh rate should be fast enough to maintain a constant, flicker-free image.</a:t>
            </a:r>
          </a:p>
          <a:p>
            <a:endParaRPr lang="en-US" dirty="0"/>
          </a:p>
        </p:txBody>
      </p:sp>
      <p:sp>
        <p:nvSpPr>
          <p:cNvPr id="2" name="TextBox 1"/>
          <p:cNvSpPr txBox="1"/>
          <p:nvPr/>
        </p:nvSpPr>
        <p:spPr>
          <a:xfrm>
            <a:off x="1371600" y="1066800"/>
            <a:ext cx="67056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Dot pitch &amp; Refresh rate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51</a:t>
            </a:fld>
            <a:endParaRPr lang="en-US">
              <a:solidFill>
                <a:srgbClr val="000000"/>
              </a:solidFill>
            </a:endParaRPr>
          </a:p>
        </p:txBody>
      </p:sp>
    </p:spTree>
    <p:extLst>
      <p:ext uri="{BB962C8B-B14F-4D97-AF65-F5344CB8AC3E}">
        <p14:creationId xmlns:p14="http://schemas.microsoft.com/office/powerpoint/2010/main" val="2860678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p:cNvSpPr>
          <p:nvPr>
            <p:ph idx="1"/>
          </p:nvPr>
        </p:nvSpPr>
        <p:spPr>
          <a:xfrm>
            <a:off x="533400" y="2057400"/>
            <a:ext cx="8229600" cy="4724400"/>
          </a:xfrm>
        </p:spPr>
        <p:txBody>
          <a:bodyPr/>
          <a:lstStyle/>
          <a:p>
            <a:pPr marL="342900" lvl="1" indent="-342900" eaLnBrk="1" hangingPunct="1">
              <a:lnSpc>
                <a:spcPct val="110000"/>
              </a:lnSpc>
              <a:buClr>
                <a:srgbClr val="3333CC"/>
              </a:buClr>
              <a:buSzPct val="60000"/>
            </a:pPr>
            <a:r>
              <a:rPr lang="en-US" sz="2400" dirty="0" smtClean="0">
                <a:solidFill>
                  <a:srgbClr val="000000"/>
                </a:solidFill>
                <a:ea typeface="+mn-ea"/>
              </a:rPr>
              <a:t>An </a:t>
            </a:r>
            <a:r>
              <a:rPr lang="en-US" sz="2400" dirty="0">
                <a:solidFill>
                  <a:srgbClr val="000000"/>
                </a:solidFill>
                <a:ea typeface="+mn-ea"/>
              </a:rPr>
              <a:t>important characteristic of all screens is their resolution. Each point of light on the screen is called a pixel. The resolution of a screen is the maximum number of pixels that the screen can display For example, 800 x 600. The greater the resolution the better. Modern screens can display 1024 X 768 or better.</a:t>
            </a:r>
          </a:p>
          <a:p>
            <a:pPr marL="342900" lvl="1" indent="-342900" eaLnBrk="1" hangingPunct="1">
              <a:lnSpc>
                <a:spcPct val="110000"/>
              </a:lnSpc>
              <a:buClr>
                <a:srgbClr val="3333CC"/>
              </a:buClr>
              <a:buSzPct val="60000"/>
            </a:pPr>
            <a:r>
              <a:rPr lang="en-US" sz="2400" dirty="0">
                <a:solidFill>
                  <a:srgbClr val="000000"/>
                </a:solidFill>
                <a:ea typeface="+mn-ea"/>
              </a:rPr>
              <a:t>Printers</a:t>
            </a:r>
          </a:p>
          <a:p>
            <a:pPr marL="342900" lvl="1" indent="-342900" eaLnBrk="1" hangingPunct="1">
              <a:lnSpc>
                <a:spcPct val="110000"/>
              </a:lnSpc>
              <a:buClr>
                <a:srgbClr val="3333CC"/>
              </a:buClr>
              <a:buSzPct val="60000"/>
            </a:pPr>
            <a:r>
              <a:rPr lang="en-US" sz="2400" dirty="0">
                <a:solidFill>
                  <a:srgbClr val="000000"/>
                </a:solidFill>
                <a:ea typeface="+mn-ea"/>
              </a:rPr>
              <a:t>Printers produce a hard copy of the output on paper. There are three main types of printers: Dot matrix, Inkjet and Laser .</a:t>
            </a:r>
          </a:p>
        </p:txBody>
      </p:sp>
      <p:sp>
        <p:nvSpPr>
          <p:cNvPr id="2" name="TextBox 1"/>
          <p:cNvSpPr txBox="1"/>
          <p:nvPr/>
        </p:nvSpPr>
        <p:spPr>
          <a:xfrm>
            <a:off x="1285875" y="990600"/>
            <a:ext cx="6629400" cy="707886"/>
          </a:xfrm>
          <a:prstGeom prst="rect">
            <a:avLst/>
          </a:prstGeom>
          <a:noFill/>
        </p:spPr>
        <p:txBody>
          <a:bodyPr wrap="square" rtlCol="0">
            <a:spAutoFit/>
          </a:bodyPr>
          <a:lstStyle/>
          <a:p>
            <a:pPr lvl="0" indent="-342900" fontAlgn="base">
              <a:spcBef>
                <a:spcPct val="0"/>
              </a:spcBef>
              <a:spcAft>
                <a:spcPct val="0"/>
              </a:spcAft>
              <a:buClr>
                <a:srgbClr val="3333CC"/>
              </a:buClr>
              <a:buSzPct val="60000"/>
            </a:pPr>
            <a:r>
              <a:rPr lang="en-US" sz="4000" dirty="0" smtClean="0">
                <a:solidFill>
                  <a:schemeClr val="tx2"/>
                </a:solidFill>
                <a:latin typeface="+mj-lt"/>
                <a:ea typeface="+mj-ea"/>
                <a:cs typeface="+mj-cs"/>
              </a:rPr>
              <a:t>Resolution </a:t>
            </a:r>
            <a:endParaRPr lang="en-US" sz="4000" dirty="0">
              <a:solidFill>
                <a:schemeClr val="tx2"/>
              </a:solidFill>
              <a:latin typeface="+mj-lt"/>
              <a:ea typeface="+mj-ea"/>
              <a:cs typeface="+mj-cs"/>
            </a:endParaRPr>
          </a:p>
        </p:txBody>
      </p:sp>
      <p:sp>
        <p:nvSpPr>
          <p:cNvPr id="3" name="Footer Placeholder 2"/>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52</a:t>
            </a:fld>
            <a:endParaRPr lang="en-US">
              <a:solidFill>
                <a:srgbClr val="000000"/>
              </a:solidFill>
            </a:endParaRPr>
          </a:p>
        </p:txBody>
      </p:sp>
    </p:spTree>
    <p:extLst>
      <p:ext uri="{BB962C8B-B14F-4D97-AF65-F5344CB8AC3E}">
        <p14:creationId xmlns:p14="http://schemas.microsoft.com/office/powerpoint/2010/main" val="1572725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838200"/>
            <a:ext cx="7467601" cy="922338"/>
          </a:xfrm>
        </p:spPr>
        <p:txBody>
          <a:bodyPr/>
          <a:lstStyle/>
          <a:p>
            <a:r>
              <a:rPr lang="en-US" sz="4000" kern="1200" dirty="0"/>
              <a:t>Printers</a:t>
            </a:r>
          </a:p>
        </p:txBody>
      </p:sp>
      <p:sp>
        <p:nvSpPr>
          <p:cNvPr id="3" name="Content Placeholder 2"/>
          <p:cNvSpPr>
            <a:spLocks noGrp="1"/>
          </p:cNvSpPr>
          <p:nvPr>
            <p:ph idx="1"/>
          </p:nvPr>
        </p:nvSpPr>
        <p:spPr/>
        <p:txBody>
          <a:bodyPr/>
          <a:lstStyle/>
          <a:p>
            <a:pPr marL="342900" lvl="1" indent="-342900">
              <a:lnSpc>
                <a:spcPct val="110000"/>
              </a:lnSpc>
              <a:buClr>
                <a:srgbClr val="3333CC"/>
              </a:buClr>
              <a:buSzPct val="60000"/>
            </a:pPr>
            <a:r>
              <a:rPr lang="en-US" sz="2400" dirty="0">
                <a:solidFill>
                  <a:srgbClr val="000000"/>
                </a:solidFill>
                <a:ea typeface="+mn-ea"/>
              </a:rPr>
              <a:t>A printer is an output device that produces text and graphics on a physical medium such as paper or transparency film. </a:t>
            </a:r>
          </a:p>
          <a:p>
            <a:pPr marL="342900" lvl="1" indent="-342900">
              <a:lnSpc>
                <a:spcPct val="110000"/>
              </a:lnSpc>
              <a:buClr>
                <a:srgbClr val="3333CC"/>
              </a:buClr>
              <a:buSzPct val="60000"/>
            </a:pPr>
            <a:r>
              <a:rPr lang="en-US" sz="2400" dirty="0">
                <a:solidFill>
                  <a:srgbClr val="000000"/>
                </a:solidFill>
                <a:ea typeface="+mn-ea"/>
              </a:rPr>
              <a:t>Printed information is called hard copy because the information exists physically and is a more permanent form of output. </a:t>
            </a:r>
          </a:p>
          <a:p>
            <a:pPr marL="342900" lvl="1" indent="-342900">
              <a:lnSpc>
                <a:spcPct val="110000"/>
              </a:lnSpc>
              <a:buClr>
                <a:srgbClr val="3333CC"/>
              </a:buClr>
              <a:buSzPct val="60000"/>
            </a:pPr>
            <a:r>
              <a:rPr lang="en-US" sz="2400" dirty="0">
                <a:solidFill>
                  <a:srgbClr val="000000"/>
                </a:solidFill>
                <a:ea typeface="+mn-ea"/>
              </a:rPr>
              <a:t>Printers can be grouped in two categories: impact and nonimpact.</a:t>
            </a:r>
          </a:p>
          <a:p>
            <a:pPr lvl="1">
              <a:lnSpc>
                <a:spcPct val="90000"/>
              </a:lnSpc>
            </a:pPr>
            <a:endParaRPr lang="en-US" sz="24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53</a:t>
            </a:fld>
            <a:endParaRPr lang="en-US">
              <a:solidFill>
                <a:srgbClr val="000000"/>
              </a:solidFill>
            </a:endParaRPr>
          </a:p>
        </p:txBody>
      </p:sp>
    </p:spTree>
    <p:extLst>
      <p:ext uri="{BB962C8B-B14F-4D97-AF65-F5344CB8AC3E}">
        <p14:creationId xmlns:p14="http://schemas.microsoft.com/office/powerpoint/2010/main" val="1751597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1"/>
            <a:ext cx="8229600" cy="4343400"/>
          </a:xfrm>
        </p:spPr>
        <p:txBody>
          <a:bodyPr/>
          <a:lstStyle/>
          <a:p>
            <a:pPr marL="342900" lvl="1" indent="-342900">
              <a:lnSpc>
                <a:spcPct val="110000"/>
              </a:lnSpc>
              <a:buClr>
                <a:srgbClr val="3333CC"/>
              </a:buClr>
              <a:buSzPct val="60000"/>
            </a:pPr>
            <a:r>
              <a:rPr lang="en-US" sz="2400" dirty="0">
                <a:solidFill>
                  <a:srgbClr val="000000"/>
                </a:solidFill>
                <a:ea typeface="+mn-ea"/>
              </a:rPr>
              <a:t>Impact printers form characters and graphics by striking a mechanism against an ink ribbon that physically contacts the paper. </a:t>
            </a:r>
          </a:p>
          <a:p>
            <a:pPr marL="342900" lvl="1" indent="-342900">
              <a:lnSpc>
                <a:spcPct val="110000"/>
              </a:lnSpc>
              <a:buClr>
                <a:srgbClr val="3333CC"/>
              </a:buClr>
              <a:buSzPct val="60000"/>
            </a:pPr>
            <a:r>
              <a:rPr lang="en-US" sz="2400" dirty="0">
                <a:solidFill>
                  <a:srgbClr val="000000"/>
                </a:solidFill>
                <a:ea typeface="+mn-ea"/>
              </a:rPr>
              <a:t>A dot-matrix printer is an impact printer that prints images when tiny wire pins on a print head mechanism strike an inked ribbon. </a:t>
            </a:r>
            <a:endParaRPr lang="en-US" sz="2400" dirty="0" smtClean="0">
              <a:solidFill>
                <a:srgbClr val="000000"/>
              </a:solidFill>
              <a:ea typeface="+mn-ea"/>
            </a:endParaRPr>
          </a:p>
          <a:p>
            <a:pPr marL="342900" lvl="1" indent="-342900">
              <a:lnSpc>
                <a:spcPct val="110000"/>
              </a:lnSpc>
              <a:buClr>
                <a:srgbClr val="3333CC"/>
              </a:buClr>
              <a:buSzPct val="60000"/>
            </a:pPr>
            <a:r>
              <a:rPr lang="en-US" sz="2400" dirty="0">
                <a:solidFill>
                  <a:srgbClr val="000000"/>
                </a:solidFill>
              </a:rPr>
              <a:t>A line printer is an impact printer that prints an entire line at one time. Two popular types of line printers are </a:t>
            </a:r>
            <a:r>
              <a:rPr lang="en-US" sz="2400" b="1" i="1" dirty="0">
                <a:solidFill>
                  <a:srgbClr val="000000"/>
                </a:solidFill>
              </a:rPr>
              <a:t>band printers </a:t>
            </a:r>
            <a:r>
              <a:rPr lang="en-US" sz="2400" dirty="0">
                <a:solidFill>
                  <a:srgbClr val="000000"/>
                </a:solidFill>
              </a:rPr>
              <a:t>and </a:t>
            </a:r>
            <a:r>
              <a:rPr lang="en-US" sz="2400" b="1" i="1" dirty="0">
                <a:solidFill>
                  <a:srgbClr val="000000"/>
                </a:solidFill>
              </a:rPr>
              <a:t>shuttle-matrix printers</a:t>
            </a:r>
            <a:r>
              <a:rPr lang="en-US" sz="2400" dirty="0">
                <a:solidFill>
                  <a:srgbClr val="000000"/>
                </a:solidFill>
              </a:rPr>
              <a:t>.</a:t>
            </a:r>
          </a:p>
          <a:p>
            <a:endParaRPr lang="en-US" dirty="0" smtClean="0"/>
          </a:p>
          <a:p>
            <a:pPr marL="342900" lvl="1" indent="-342900">
              <a:lnSpc>
                <a:spcPct val="110000"/>
              </a:lnSpc>
              <a:buClr>
                <a:srgbClr val="3333CC"/>
              </a:buClr>
              <a:buSzPct val="60000"/>
            </a:pPr>
            <a:endParaRPr lang="en-US" sz="2400" dirty="0">
              <a:solidFill>
                <a:srgbClr val="000000"/>
              </a:solidFill>
              <a:ea typeface="+mn-ea"/>
            </a:endParaRPr>
          </a:p>
        </p:txBody>
      </p:sp>
      <p:sp>
        <p:nvSpPr>
          <p:cNvPr id="2" name="TextBox 1"/>
          <p:cNvSpPr txBox="1"/>
          <p:nvPr/>
        </p:nvSpPr>
        <p:spPr>
          <a:xfrm>
            <a:off x="1295400" y="1066800"/>
            <a:ext cx="60960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Impact printers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54</a:t>
            </a:fld>
            <a:endParaRPr lang="en-US">
              <a:solidFill>
                <a:srgbClr val="000000"/>
              </a:solidFill>
            </a:endParaRPr>
          </a:p>
        </p:txBody>
      </p:sp>
    </p:spTree>
    <p:extLst>
      <p:ext uri="{BB962C8B-B14F-4D97-AF65-F5344CB8AC3E}">
        <p14:creationId xmlns:p14="http://schemas.microsoft.com/office/powerpoint/2010/main" val="90708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1"/>
            <a:ext cx="8229600" cy="4495800"/>
          </a:xfrm>
        </p:spPr>
        <p:txBody>
          <a:bodyPr/>
          <a:lstStyle/>
          <a:p>
            <a:pPr marL="342900" lvl="1" indent="-342900">
              <a:lnSpc>
                <a:spcPct val="110000"/>
              </a:lnSpc>
              <a:buClr>
                <a:srgbClr val="3333CC"/>
              </a:buClr>
              <a:buSzPct val="60000"/>
            </a:pPr>
            <a:r>
              <a:rPr lang="en-US" sz="2400" dirty="0">
                <a:solidFill>
                  <a:srgbClr val="000000"/>
                </a:solidFill>
              </a:rPr>
              <a:t>Nonimpact printers form characters and graphics without actually striking the paper. An ink-jet printer is a nonimpact printer that sprays drops of ink onto a piece of paper. </a:t>
            </a:r>
            <a:endParaRPr lang="en-US" sz="2400" dirty="0" smtClean="0">
              <a:solidFill>
                <a:srgbClr val="000000"/>
              </a:solidFill>
              <a:ea typeface="+mn-ea"/>
            </a:endParaRPr>
          </a:p>
          <a:p>
            <a:pPr marL="342900" lvl="1" indent="-342900">
              <a:lnSpc>
                <a:spcPct val="110000"/>
              </a:lnSpc>
              <a:buClr>
                <a:srgbClr val="3333CC"/>
              </a:buClr>
              <a:buSzPct val="60000"/>
            </a:pPr>
            <a:r>
              <a:rPr lang="en-US" sz="2400" dirty="0" smtClean="0">
                <a:solidFill>
                  <a:srgbClr val="000000"/>
                </a:solidFill>
                <a:ea typeface="+mn-ea"/>
              </a:rPr>
              <a:t>A </a:t>
            </a:r>
            <a:r>
              <a:rPr lang="en-US" sz="2400" dirty="0">
                <a:solidFill>
                  <a:srgbClr val="000000"/>
                </a:solidFill>
                <a:ea typeface="+mn-ea"/>
              </a:rPr>
              <a:t>laser printer is a nonimpact printer that creates images using a laser beam and powdered ink, called toner. </a:t>
            </a:r>
          </a:p>
          <a:p>
            <a:pPr marL="342900" lvl="1" indent="-342900">
              <a:lnSpc>
                <a:spcPct val="110000"/>
              </a:lnSpc>
              <a:buClr>
                <a:srgbClr val="3333CC"/>
              </a:buClr>
              <a:buSzPct val="60000"/>
            </a:pPr>
            <a:r>
              <a:rPr lang="en-US" sz="2400" dirty="0">
                <a:solidFill>
                  <a:srgbClr val="000000"/>
                </a:solidFill>
                <a:ea typeface="+mn-ea"/>
              </a:rPr>
              <a:t>A thermal printer is a nonimpact printer that generates images by pushing electrically heated pins against heat-sensitive paper. </a:t>
            </a:r>
          </a:p>
          <a:p>
            <a:pPr marL="0" indent="0">
              <a:buNone/>
            </a:pPr>
            <a:endParaRPr lang="en-US" dirty="0"/>
          </a:p>
        </p:txBody>
      </p:sp>
      <p:sp>
        <p:nvSpPr>
          <p:cNvPr id="2" name="TextBox 1"/>
          <p:cNvSpPr txBox="1"/>
          <p:nvPr/>
        </p:nvSpPr>
        <p:spPr>
          <a:xfrm>
            <a:off x="1295400" y="1143000"/>
            <a:ext cx="64008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Nonimpact printers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55</a:t>
            </a:fld>
            <a:endParaRPr lang="en-US">
              <a:solidFill>
                <a:srgbClr val="000000"/>
              </a:solidFill>
            </a:endParaRPr>
          </a:p>
        </p:txBody>
      </p:sp>
    </p:spTree>
    <p:extLst>
      <p:ext uri="{BB962C8B-B14F-4D97-AF65-F5344CB8AC3E}">
        <p14:creationId xmlns:p14="http://schemas.microsoft.com/office/powerpoint/2010/main" val="222662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43400"/>
          </a:xfrm>
        </p:spPr>
        <p:txBody>
          <a:bodyPr/>
          <a:lstStyle/>
          <a:p>
            <a:pPr marL="342900" lvl="1" indent="-342900">
              <a:lnSpc>
                <a:spcPct val="110000"/>
              </a:lnSpc>
              <a:buClr>
                <a:srgbClr val="3333CC"/>
              </a:buClr>
              <a:buSzPct val="60000"/>
            </a:pPr>
            <a:r>
              <a:rPr lang="en-US" sz="2400" dirty="0">
                <a:solidFill>
                  <a:srgbClr val="000000"/>
                </a:solidFill>
                <a:ea typeface="+mn-ea"/>
              </a:rPr>
              <a:t>Some printers are used for special purposes. </a:t>
            </a:r>
          </a:p>
          <a:p>
            <a:pPr marL="342900" lvl="1" indent="-342900">
              <a:lnSpc>
                <a:spcPct val="110000"/>
              </a:lnSpc>
              <a:buClr>
                <a:srgbClr val="3333CC"/>
              </a:buClr>
              <a:buSzPct val="60000"/>
            </a:pPr>
            <a:r>
              <a:rPr lang="en-US" sz="2400" dirty="0">
                <a:solidFill>
                  <a:srgbClr val="000000"/>
                </a:solidFill>
                <a:ea typeface="+mn-ea"/>
              </a:rPr>
              <a:t>A photo printer is a color printer that can produce photo lab quality pictures as well as printing everyday documents. </a:t>
            </a:r>
          </a:p>
          <a:p>
            <a:pPr marL="342900" lvl="1" indent="-342900">
              <a:lnSpc>
                <a:spcPct val="110000"/>
              </a:lnSpc>
              <a:buClr>
                <a:srgbClr val="3333CC"/>
              </a:buClr>
              <a:buSzPct val="60000"/>
            </a:pPr>
            <a:r>
              <a:rPr lang="en-US" sz="2400" dirty="0">
                <a:solidFill>
                  <a:srgbClr val="000000"/>
                </a:solidFill>
                <a:ea typeface="+mn-ea"/>
              </a:rPr>
              <a:t>A label printer is a small printer that prints on an adhesive type material that can be placed on a variety of items. </a:t>
            </a:r>
          </a:p>
          <a:p>
            <a:pPr marL="342900" lvl="1" indent="-342900">
              <a:lnSpc>
                <a:spcPct val="110000"/>
              </a:lnSpc>
              <a:buClr>
                <a:srgbClr val="3333CC"/>
              </a:buClr>
              <a:buSzPct val="60000"/>
            </a:pPr>
            <a:r>
              <a:rPr lang="en-US" sz="2400" dirty="0">
                <a:solidFill>
                  <a:srgbClr val="000000"/>
                </a:solidFill>
                <a:ea typeface="+mn-ea"/>
              </a:rPr>
              <a:t>A portable printer is a small, lightweight printer that allows a mobile user to print from a notebook or handheld computer while traveling. </a:t>
            </a:r>
          </a:p>
          <a:p>
            <a:endParaRPr lang="en-US" dirty="0" smtClean="0"/>
          </a:p>
          <a:p>
            <a:endParaRPr lang="en-US" dirty="0"/>
          </a:p>
        </p:txBody>
      </p:sp>
      <p:sp>
        <p:nvSpPr>
          <p:cNvPr id="2" name="TextBox 1"/>
          <p:cNvSpPr txBox="1"/>
          <p:nvPr/>
        </p:nvSpPr>
        <p:spPr>
          <a:xfrm>
            <a:off x="1371600" y="990600"/>
            <a:ext cx="61722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Special purpose printers</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56</a:t>
            </a:fld>
            <a:endParaRPr lang="en-US">
              <a:solidFill>
                <a:srgbClr val="000000"/>
              </a:solidFill>
            </a:endParaRPr>
          </a:p>
        </p:txBody>
      </p:sp>
    </p:spTree>
    <p:extLst>
      <p:ext uri="{BB962C8B-B14F-4D97-AF65-F5344CB8AC3E}">
        <p14:creationId xmlns:p14="http://schemas.microsoft.com/office/powerpoint/2010/main" val="321374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p:cNvSpPr>
          <p:nvPr>
            <p:ph idx="1"/>
          </p:nvPr>
        </p:nvSpPr>
        <p:spPr>
          <a:xfrm>
            <a:off x="457200" y="2133600"/>
            <a:ext cx="8229600" cy="4343400"/>
          </a:xfrm>
        </p:spPr>
        <p:txBody>
          <a:bodyPr/>
          <a:lstStyle/>
          <a:p>
            <a:pPr marL="342900" lvl="1" indent="-342900">
              <a:lnSpc>
                <a:spcPct val="110000"/>
              </a:lnSpc>
              <a:buClr>
                <a:srgbClr val="3333CC"/>
              </a:buClr>
              <a:buSzPct val="60000"/>
            </a:pPr>
            <a:r>
              <a:rPr lang="en-US" sz="2400" dirty="0" smtClean="0">
                <a:solidFill>
                  <a:srgbClr val="000000"/>
                </a:solidFill>
                <a:ea typeface="+mn-ea"/>
              </a:rPr>
              <a:t>Plotters </a:t>
            </a:r>
            <a:r>
              <a:rPr lang="en-US" sz="2400" dirty="0">
                <a:solidFill>
                  <a:srgbClr val="000000"/>
                </a:solidFill>
                <a:ea typeface="+mn-ea"/>
              </a:rPr>
              <a:t>are sophisticated printers used to produce high-quality drawings such as blueprints, maps, and circuit diagrams. A large-format printer, which operates like an ink-jet printer but on a larger scale, creates photo-realistic quality color prints.</a:t>
            </a:r>
          </a:p>
          <a:p>
            <a:pPr marL="342900" lvl="1" indent="-342900" eaLnBrk="1" hangingPunct="1">
              <a:lnSpc>
                <a:spcPct val="110000"/>
              </a:lnSpc>
              <a:buClr>
                <a:srgbClr val="3333CC"/>
              </a:buClr>
              <a:buSzPct val="60000"/>
            </a:pPr>
            <a:r>
              <a:rPr lang="en-US" sz="2400" dirty="0">
                <a:solidFill>
                  <a:srgbClr val="000000"/>
                </a:solidFill>
                <a:ea typeface="+mn-ea"/>
              </a:rPr>
              <a:t>Plotters are usually used in conjunction with CAD (Computer Assisted Design) programs.</a:t>
            </a:r>
          </a:p>
          <a:p>
            <a:pPr marL="342900" lvl="1" indent="-342900" eaLnBrk="1" hangingPunct="1">
              <a:lnSpc>
                <a:spcPct val="110000"/>
              </a:lnSpc>
              <a:buClr>
                <a:srgbClr val="3333CC"/>
              </a:buClr>
              <a:buSzPct val="60000"/>
            </a:pPr>
            <a:r>
              <a:rPr lang="en-US" sz="2400" dirty="0">
                <a:solidFill>
                  <a:srgbClr val="000000"/>
                </a:solidFill>
                <a:ea typeface="+mn-ea"/>
              </a:rPr>
              <a:t>These are used in everything from the design of ships and machines to buildings </a:t>
            </a:r>
          </a:p>
          <a:p>
            <a:pPr eaLnBrk="1" hangingPunct="1"/>
            <a:endParaRPr lang="en-US" dirty="0" smtClean="0"/>
          </a:p>
        </p:txBody>
      </p:sp>
      <p:pic>
        <p:nvPicPr>
          <p:cNvPr id="4403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1"/>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400" y="1066800"/>
            <a:ext cx="4724400" cy="707886"/>
          </a:xfrm>
          <a:prstGeom prst="rect">
            <a:avLst/>
          </a:prstGeom>
          <a:noFill/>
        </p:spPr>
        <p:txBody>
          <a:bodyPr wrap="square" rtlCol="0">
            <a:spAutoFit/>
          </a:bodyPr>
          <a:lstStyle/>
          <a:p>
            <a:pPr marL="342900" lvl="0" indent="-342900" fontAlgn="base">
              <a:spcBef>
                <a:spcPct val="20000"/>
              </a:spcBef>
              <a:spcAft>
                <a:spcPct val="0"/>
              </a:spcAft>
              <a:buClr>
                <a:srgbClr val="3333CC"/>
              </a:buClr>
              <a:buSzPct val="60000"/>
            </a:pPr>
            <a:r>
              <a:rPr lang="en-US" sz="4000" dirty="0">
                <a:solidFill>
                  <a:schemeClr val="tx2"/>
                </a:solidFill>
                <a:latin typeface="+mj-lt"/>
                <a:ea typeface="+mj-ea"/>
                <a:cs typeface="+mj-cs"/>
              </a:rPr>
              <a:t>Plotters</a:t>
            </a:r>
          </a:p>
        </p:txBody>
      </p:sp>
      <p:sp>
        <p:nvSpPr>
          <p:cNvPr id="3" name="Footer Placeholder 2"/>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57</a:t>
            </a:fld>
            <a:endParaRPr lang="en-US">
              <a:solidFill>
                <a:srgbClr val="000000"/>
              </a:solidFill>
            </a:endParaRPr>
          </a:p>
        </p:txBody>
      </p:sp>
    </p:spTree>
    <p:extLst>
      <p:ext uri="{BB962C8B-B14F-4D97-AF65-F5344CB8AC3E}">
        <p14:creationId xmlns:p14="http://schemas.microsoft.com/office/powerpoint/2010/main" val="359687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idx="1"/>
          </p:nvPr>
        </p:nvSpPr>
        <p:spPr>
          <a:xfrm>
            <a:off x="381000" y="2057400"/>
            <a:ext cx="8229600" cy="4648200"/>
          </a:xfrm>
        </p:spPr>
        <p:txBody>
          <a:bodyPr/>
          <a:lstStyle/>
          <a:p>
            <a:pPr marL="342900" lvl="1" indent="-342900" eaLnBrk="1" hangingPunct="1">
              <a:lnSpc>
                <a:spcPct val="110000"/>
              </a:lnSpc>
              <a:buClr>
                <a:srgbClr val="3333CC"/>
              </a:buClr>
              <a:buSzPct val="60000"/>
            </a:pPr>
            <a:r>
              <a:rPr lang="en-US" sz="2400" dirty="0">
                <a:solidFill>
                  <a:srgbClr val="000000"/>
                </a:solidFill>
                <a:ea typeface="+mn-ea"/>
              </a:rPr>
              <a:t>An audio output device produces music, speech, or other sounds. </a:t>
            </a:r>
          </a:p>
          <a:p>
            <a:pPr marL="342900" lvl="1" indent="-342900" eaLnBrk="1" hangingPunct="1">
              <a:lnSpc>
                <a:spcPct val="110000"/>
              </a:lnSpc>
              <a:buClr>
                <a:srgbClr val="3333CC"/>
              </a:buClr>
              <a:buSzPct val="60000"/>
            </a:pPr>
            <a:r>
              <a:rPr lang="en-US" sz="2400" dirty="0">
                <a:solidFill>
                  <a:srgbClr val="000000"/>
                </a:solidFill>
                <a:ea typeface="+mn-ea"/>
              </a:rPr>
              <a:t>Two commonly used audio output devices are speakers and headsets. </a:t>
            </a:r>
          </a:p>
          <a:p>
            <a:pPr marL="342900" lvl="1" indent="-342900" eaLnBrk="1" hangingPunct="1">
              <a:lnSpc>
                <a:spcPct val="110000"/>
              </a:lnSpc>
              <a:buClr>
                <a:srgbClr val="3333CC"/>
              </a:buClr>
              <a:buSzPct val="60000"/>
            </a:pPr>
            <a:r>
              <a:rPr lang="en-US" sz="2400" dirty="0">
                <a:solidFill>
                  <a:srgbClr val="000000"/>
                </a:solidFill>
                <a:ea typeface="+mn-ea"/>
              </a:rPr>
              <a:t>Most personal computers have an internal speaker that outputs low-quality sound. </a:t>
            </a:r>
          </a:p>
          <a:p>
            <a:pPr marL="342900" lvl="1" indent="-342900" eaLnBrk="1" hangingPunct="1">
              <a:lnSpc>
                <a:spcPct val="110000"/>
              </a:lnSpc>
              <a:buClr>
                <a:srgbClr val="3333CC"/>
              </a:buClr>
              <a:buSzPct val="60000"/>
            </a:pPr>
            <a:r>
              <a:rPr lang="en-US" sz="2400" dirty="0">
                <a:solidFill>
                  <a:srgbClr val="000000"/>
                </a:solidFill>
                <a:ea typeface="+mn-ea"/>
              </a:rPr>
              <a:t>Many users add high-quality stereo speakers or purchase PCs with larger speakers built into the sides of the monitor. A woofer can be added to boost low bass sounds. A headset plugged into a port on the sound card allows only the user to hear sound from the computer.</a:t>
            </a:r>
          </a:p>
        </p:txBody>
      </p:sp>
      <p:sp>
        <p:nvSpPr>
          <p:cNvPr id="3" name="TextBox 2"/>
          <p:cNvSpPr txBox="1"/>
          <p:nvPr/>
        </p:nvSpPr>
        <p:spPr>
          <a:xfrm>
            <a:off x="1219200" y="1066800"/>
            <a:ext cx="7391400" cy="707886"/>
          </a:xfrm>
          <a:prstGeom prst="rect">
            <a:avLst/>
          </a:prstGeom>
          <a:noFill/>
        </p:spPr>
        <p:txBody>
          <a:bodyPr wrap="square" rtlCol="0">
            <a:spAutoFit/>
          </a:bodyPr>
          <a:lstStyle/>
          <a:p>
            <a:pPr marL="342900" indent="-342900" fontAlgn="base">
              <a:spcBef>
                <a:spcPct val="20000"/>
              </a:spcBef>
              <a:spcAft>
                <a:spcPct val="0"/>
              </a:spcAft>
              <a:buClr>
                <a:srgbClr val="3333CC"/>
              </a:buClr>
              <a:buSzPct val="60000"/>
            </a:pPr>
            <a:r>
              <a:rPr lang="en-US" sz="4000" dirty="0">
                <a:solidFill>
                  <a:schemeClr val="tx2"/>
                </a:solidFill>
                <a:latin typeface="+mj-lt"/>
                <a:ea typeface="+mj-ea"/>
                <a:cs typeface="+mj-cs"/>
              </a:rPr>
              <a:t>Speakers and Headsets</a:t>
            </a: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58</a:t>
            </a:fld>
            <a:endParaRPr lang="en-US">
              <a:solidFill>
                <a:srgbClr val="000000"/>
              </a:solidFill>
            </a:endParaRPr>
          </a:p>
        </p:txBody>
      </p:sp>
    </p:spTree>
    <p:extLst>
      <p:ext uri="{BB962C8B-B14F-4D97-AF65-F5344CB8AC3E}">
        <p14:creationId xmlns:p14="http://schemas.microsoft.com/office/powerpoint/2010/main" val="1380243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90600"/>
            <a:ext cx="7467600" cy="685800"/>
          </a:xfrm>
        </p:spPr>
        <p:txBody>
          <a:bodyPr/>
          <a:lstStyle/>
          <a:p>
            <a:pPr marL="0" marR="0" algn="ctr">
              <a:lnSpc>
                <a:spcPct val="115000"/>
              </a:lnSpc>
              <a:spcBef>
                <a:spcPts val="0"/>
              </a:spcBef>
              <a:spcAft>
                <a:spcPts val="1000"/>
              </a:spcAft>
            </a:pPr>
            <a:r>
              <a:rPr lang="en-US" sz="4400" dirty="0">
                <a:ea typeface="Times New Roman"/>
                <a:cs typeface="Times New Roman"/>
              </a:rPr>
              <a:t/>
            </a:r>
            <a:br>
              <a:rPr lang="en-US" sz="4400" dirty="0">
                <a:ea typeface="Times New Roman"/>
                <a:cs typeface="Times New Roman"/>
              </a:rPr>
            </a:br>
            <a:r>
              <a:rPr lang="en-US" sz="4000" kern="1200" dirty="0"/>
              <a:t>Data </a:t>
            </a:r>
            <a:r>
              <a:rPr lang="en-US" sz="4000" kern="1200" dirty="0" smtClean="0"/>
              <a:t>projectors &amp; fax machines</a:t>
            </a:r>
            <a:endParaRPr lang="en-US" sz="4000" kern="1200" dirty="0"/>
          </a:p>
        </p:txBody>
      </p:sp>
      <p:sp>
        <p:nvSpPr>
          <p:cNvPr id="3" name="Content Placeholder 2"/>
          <p:cNvSpPr>
            <a:spLocks noGrp="1"/>
          </p:cNvSpPr>
          <p:nvPr>
            <p:ph idx="1"/>
          </p:nvPr>
        </p:nvSpPr>
        <p:spPr/>
        <p:txBody>
          <a:bodyPr/>
          <a:lstStyle/>
          <a:p>
            <a:r>
              <a:rPr lang="en-US" sz="2400" dirty="0"/>
              <a:t>A data projector takes the image on a computer screen and projects it onto a large screen so that an audience of people can see the image. </a:t>
            </a:r>
          </a:p>
          <a:p>
            <a:r>
              <a:rPr lang="en-US" sz="2400" dirty="0"/>
              <a:t>Two smaller, lower priced data projectors are an LCD projector, which uses liquid crystal display technology, and </a:t>
            </a:r>
          </a:p>
          <a:p>
            <a:r>
              <a:rPr lang="en-US" sz="2400" dirty="0"/>
              <a:t>A digital light processing (DLP) projector, which uses tiny mirrors. </a:t>
            </a:r>
          </a:p>
          <a:p>
            <a:r>
              <a:rPr lang="en-US" sz="2400" dirty="0"/>
              <a:t>A facsimile (fax) machine transmits and receives documents over telephone lines.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59</a:t>
            </a:fld>
            <a:endParaRPr lang="en-US">
              <a:solidFill>
                <a:srgbClr val="000000"/>
              </a:solidFill>
            </a:endParaRPr>
          </a:p>
        </p:txBody>
      </p:sp>
    </p:spTree>
    <p:extLst>
      <p:ext uri="{BB962C8B-B14F-4D97-AF65-F5344CB8AC3E}">
        <p14:creationId xmlns:p14="http://schemas.microsoft.com/office/powerpoint/2010/main" val="377921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Champion: ASCI White</a:t>
            </a:r>
            <a:endParaRPr lang="en-US" dirty="0"/>
          </a:p>
        </p:txBody>
      </p:sp>
      <p:sp>
        <p:nvSpPr>
          <p:cNvPr id="3" name="Content Placeholder 2"/>
          <p:cNvSpPr>
            <a:spLocks noGrp="1"/>
          </p:cNvSpPr>
          <p:nvPr>
            <p:ph idx="1"/>
          </p:nvPr>
        </p:nvSpPr>
        <p:spPr/>
        <p:txBody>
          <a:bodyPr>
            <a:normAutofit/>
          </a:bodyPr>
          <a:lstStyle/>
          <a:p>
            <a:r>
              <a:rPr lang="en-US" sz="2400" dirty="0" smtClean="0"/>
              <a:t>Most powerful computer as of February 2002</a:t>
            </a:r>
          </a:p>
          <a:p>
            <a:r>
              <a:rPr lang="en-US" sz="2400" dirty="0" smtClean="0"/>
              <a:t>Capable of 12.3 trillion calculations/sec</a:t>
            </a:r>
          </a:p>
          <a:p>
            <a:r>
              <a:rPr lang="en-US" sz="2400" dirty="0" smtClean="0"/>
              <a:t>74,000 times faster than Cray 1 (1976)</a:t>
            </a:r>
          </a:p>
          <a:p>
            <a:r>
              <a:rPr lang="en-US" sz="2400" dirty="0" smtClean="0"/>
              <a:t>1,000 times faster than Deep Blue (1997)</a:t>
            </a:r>
          </a:p>
          <a:p>
            <a:r>
              <a:rPr lang="en-US" sz="2400" dirty="0" smtClean="0"/>
              <a:t>Designed for complex 3-D simulations required for testing nuclear weapons</a:t>
            </a:r>
          </a:p>
          <a:p>
            <a:r>
              <a:rPr lang="en-US" sz="2400" dirty="0" smtClean="0"/>
              <a:t>Powered by 8192 microprocessors</a:t>
            </a:r>
          </a:p>
          <a:p>
            <a:r>
              <a:rPr lang="en-US" sz="2400" dirty="0" smtClean="0"/>
              <a:t>6 TB of memory; 160 TB of storage capacity</a:t>
            </a:r>
            <a:endParaRPr lang="en-US" sz="24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2288474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953000"/>
          </a:xfrm>
        </p:spPr>
        <p:txBody>
          <a:bodyPr/>
          <a:lstStyle/>
          <a:p>
            <a:r>
              <a:rPr lang="en-US" sz="2400" dirty="0"/>
              <a:t>A fax modem is a communication device that allows you to send (and sometimes receive) electronic documents as faxes. </a:t>
            </a:r>
          </a:p>
          <a:p>
            <a:r>
              <a:rPr lang="en-US" sz="2400" dirty="0"/>
              <a:t>A multifunction device (MFD) is a single piece of equipment that looks like a copy machine but provides the functionality of a printer, scanner, copy machine, and sometimes a fax machine.</a:t>
            </a:r>
          </a:p>
          <a:p>
            <a:endParaRPr lang="en-US" dirty="0"/>
          </a:p>
        </p:txBody>
      </p:sp>
      <p:sp>
        <p:nvSpPr>
          <p:cNvPr id="2" name="TextBox 1"/>
          <p:cNvSpPr txBox="1"/>
          <p:nvPr/>
        </p:nvSpPr>
        <p:spPr>
          <a:xfrm>
            <a:off x="1219200" y="990600"/>
            <a:ext cx="6096000" cy="707886"/>
          </a:xfrm>
          <a:prstGeom prst="rect">
            <a:avLst/>
          </a:prstGeom>
          <a:noFill/>
        </p:spPr>
        <p:txBody>
          <a:bodyPr wrap="square" rtlCol="0">
            <a:spAutoFit/>
          </a:bodyPr>
          <a:lstStyle/>
          <a:p>
            <a:r>
              <a:rPr lang="en-US" sz="4000" dirty="0">
                <a:solidFill>
                  <a:srgbClr val="333399"/>
                </a:solidFill>
                <a:ea typeface="+mj-ea"/>
              </a:rPr>
              <a:t>M</a:t>
            </a:r>
            <a:r>
              <a:rPr lang="en-US" sz="4000" dirty="0" smtClean="0">
                <a:solidFill>
                  <a:srgbClr val="333399"/>
                </a:solidFill>
                <a:ea typeface="+mj-ea"/>
              </a:rPr>
              <a:t>ultifunction </a:t>
            </a:r>
            <a:r>
              <a:rPr lang="en-US" sz="4000" dirty="0">
                <a:solidFill>
                  <a:srgbClr val="333399"/>
                </a:solidFill>
                <a:ea typeface="+mj-ea"/>
              </a:rPr>
              <a:t>devices</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2123440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1219200" y="609600"/>
            <a:ext cx="7467600" cy="1123950"/>
          </a:xfrm>
        </p:spPr>
        <p:txBody>
          <a:bodyPr/>
          <a:lstStyle/>
          <a:p>
            <a:r>
              <a:rPr lang="en-US" sz="4600" b="1" dirty="0" smtClean="0"/>
              <a:t/>
            </a:r>
            <a:br>
              <a:rPr lang="en-US" sz="4600" b="1" dirty="0" smtClean="0"/>
            </a:br>
            <a:r>
              <a:rPr lang="en-US" sz="4600" b="1" dirty="0" smtClean="0"/>
              <a:t> </a:t>
            </a:r>
            <a:r>
              <a:rPr lang="en-US" sz="4000" kern="1200" dirty="0">
                <a:solidFill>
                  <a:srgbClr val="333399"/>
                </a:solidFill>
                <a:latin typeface="+mn-lt"/>
                <a:cs typeface="+mn-cs"/>
              </a:rPr>
              <a:t>A Terminal as both an input and output device </a:t>
            </a:r>
          </a:p>
        </p:txBody>
      </p:sp>
      <p:sp>
        <p:nvSpPr>
          <p:cNvPr id="46083" name="Rectangle 3"/>
          <p:cNvSpPr>
            <a:spLocks noGrp="1"/>
          </p:cNvSpPr>
          <p:nvPr>
            <p:ph idx="1"/>
          </p:nvPr>
        </p:nvSpPr>
        <p:spPr>
          <a:xfrm>
            <a:off x="381000" y="2133600"/>
            <a:ext cx="8458200" cy="4876800"/>
          </a:xfrm>
        </p:spPr>
        <p:txBody>
          <a:bodyPr/>
          <a:lstStyle/>
          <a:p>
            <a:pPr eaLnBrk="1" hangingPunct="1"/>
            <a:r>
              <a:rPr lang="en-US" sz="2400" dirty="0"/>
              <a:t>A terminal is a device that performs both input and output because it consists of a keyboard (input), a monitor (output), and a video card. </a:t>
            </a:r>
          </a:p>
          <a:p>
            <a:pPr eaLnBrk="1" hangingPunct="1"/>
            <a:r>
              <a:rPr lang="en-US" sz="2400" dirty="0"/>
              <a:t>A dumb terminal has no processing power and cannot function as an independent device. Dumb terminals connect to a host computer that performs the processing and then sends the output back to the dumb terminal. </a:t>
            </a:r>
          </a:p>
          <a:p>
            <a:pPr eaLnBrk="1" hangingPunct="1"/>
            <a:r>
              <a:rPr lang="en-US" sz="2400" dirty="0"/>
              <a:t>An intelligent terminal has memory and a processor that has the capability of performing some functions independent of the host computer. </a:t>
            </a: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317016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5334000"/>
          </a:xfrm>
        </p:spPr>
        <p:txBody>
          <a:bodyPr/>
          <a:lstStyle/>
          <a:p>
            <a:r>
              <a:rPr lang="en-US" sz="2400" dirty="0"/>
              <a:t>Some special-purpose terminals perform specific tasks and contain features designed for a particular industry.</a:t>
            </a:r>
          </a:p>
          <a:p>
            <a:r>
              <a:rPr lang="en-US" sz="2400" dirty="0"/>
              <a:t>A point-of-sale (POS) terminal is a special-purpose terminal used to record purchases at the point where a consumer buys a product or service. </a:t>
            </a:r>
          </a:p>
          <a:p>
            <a:r>
              <a:rPr lang="en-US" sz="2400" dirty="0"/>
              <a:t>An automatic teller machine (ATM) is a self-service, special-purpose terminal used to access your bank account.</a:t>
            </a:r>
          </a:p>
          <a:p>
            <a:endParaRPr lang="en-US" sz="2400" dirty="0"/>
          </a:p>
        </p:txBody>
      </p:sp>
      <p:sp>
        <p:nvSpPr>
          <p:cNvPr id="2" name="TextBox 1"/>
          <p:cNvSpPr txBox="1"/>
          <p:nvPr/>
        </p:nvSpPr>
        <p:spPr>
          <a:xfrm>
            <a:off x="1285875" y="990600"/>
            <a:ext cx="6400800" cy="707886"/>
          </a:xfrm>
          <a:prstGeom prst="rect">
            <a:avLst/>
          </a:prstGeom>
          <a:noFill/>
        </p:spPr>
        <p:txBody>
          <a:bodyPr wrap="square" rtlCol="0">
            <a:spAutoFit/>
          </a:bodyPr>
          <a:lstStyle/>
          <a:p>
            <a:pPr fontAlgn="base">
              <a:spcBef>
                <a:spcPct val="0"/>
              </a:spcBef>
              <a:spcAft>
                <a:spcPct val="0"/>
              </a:spcAft>
            </a:pPr>
            <a:r>
              <a:rPr lang="en-US" sz="4000" dirty="0" smtClean="0">
                <a:solidFill>
                  <a:srgbClr val="333399"/>
                </a:solidFill>
                <a:ea typeface="+mj-ea"/>
              </a:rPr>
              <a:t>Special-purpose </a:t>
            </a:r>
            <a:r>
              <a:rPr lang="en-US" sz="4000" dirty="0">
                <a:solidFill>
                  <a:srgbClr val="333399"/>
                </a:solidFill>
                <a:ea typeface="+mj-ea"/>
              </a:rPr>
              <a:t>terminals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62</a:t>
            </a:fld>
            <a:endParaRPr lang="en-US">
              <a:solidFill>
                <a:srgbClr val="000000"/>
              </a:solidFill>
            </a:endParaRPr>
          </a:p>
        </p:txBody>
      </p:sp>
    </p:spTree>
    <p:extLst>
      <p:ext uri="{BB962C8B-B14F-4D97-AF65-F5344CB8AC3E}">
        <p14:creationId xmlns:p14="http://schemas.microsoft.com/office/powerpoint/2010/main" val="1746229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724775" cy="1227138"/>
          </a:xfrm>
        </p:spPr>
        <p:txBody>
          <a:bodyPr/>
          <a:lstStyle/>
          <a:p>
            <a:r>
              <a:rPr lang="en-US" sz="4000" kern="1200" dirty="0">
                <a:solidFill>
                  <a:srgbClr val="333399"/>
                </a:solidFill>
                <a:latin typeface="+mn-lt"/>
                <a:cs typeface="+mn-cs"/>
              </a:rPr>
              <a:t>Storage media and Storage devices </a:t>
            </a:r>
          </a:p>
        </p:txBody>
      </p:sp>
      <p:sp>
        <p:nvSpPr>
          <p:cNvPr id="3" name="Content Placeholder 2"/>
          <p:cNvSpPr>
            <a:spLocks noGrp="1"/>
          </p:cNvSpPr>
          <p:nvPr>
            <p:ph idx="1"/>
          </p:nvPr>
        </p:nvSpPr>
        <p:spPr>
          <a:xfrm>
            <a:off x="838200" y="2209800"/>
            <a:ext cx="7772400" cy="4114800"/>
          </a:xfrm>
        </p:spPr>
        <p:txBody>
          <a:bodyPr/>
          <a:lstStyle/>
          <a:p>
            <a:r>
              <a:rPr lang="en-US" sz="2400" dirty="0"/>
              <a:t>A storage medium (media is the plural) is the physical material on which items are kept. </a:t>
            </a:r>
          </a:p>
          <a:p>
            <a:r>
              <a:rPr lang="en-US" sz="2400" dirty="0"/>
              <a:t>A storage device is the computer hardware that records and retrieves items to and from a storage medium. </a:t>
            </a:r>
          </a:p>
          <a:p>
            <a:r>
              <a:rPr lang="en-US" sz="2400" dirty="0"/>
              <a:t>Storage devices can function as sources of input and output. </a:t>
            </a:r>
          </a:p>
          <a:p>
            <a:r>
              <a:rPr lang="en-US" sz="2400" dirty="0"/>
              <a:t>When storage devices transfer items from a storage medium into memory – a process called reading – they function as sources of input.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63</a:t>
            </a:fld>
            <a:endParaRPr lang="en-US">
              <a:solidFill>
                <a:srgbClr val="000000"/>
              </a:solidFill>
            </a:endParaRPr>
          </a:p>
        </p:txBody>
      </p:sp>
    </p:spTree>
    <p:extLst>
      <p:ext uri="{BB962C8B-B14F-4D97-AF65-F5344CB8AC3E}">
        <p14:creationId xmlns:p14="http://schemas.microsoft.com/office/powerpoint/2010/main" val="351879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1"/>
            <a:ext cx="8229600" cy="5029200"/>
          </a:xfrm>
        </p:spPr>
        <p:txBody>
          <a:bodyPr/>
          <a:lstStyle/>
          <a:p>
            <a:r>
              <a:rPr lang="en-US" sz="2400" dirty="0"/>
              <a:t>When storage devices transfer items from memory to a storage medium – a process called writing – they function as sources of output. Types of storage media include :</a:t>
            </a:r>
          </a:p>
          <a:p>
            <a:r>
              <a:rPr lang="en-US" sz="2400" dirty="0"/>
              <a:t>Floppy disks, hard disks, Compact discs, Tape, PC Cards , Microfilm, Microfiche</a:t>
            </a:r>
          </a:p>
          <a:p>
            <a:r>
              <a:rPr lang="en-US" sz="2400" dirty="0"/>
              <a:t>Microfilm and microfiche store microscopic images of documents on roll or sheet film. </a:t>
            </a:r>
          </a:p>
          <a:p>
            <a:r>
              <a:rPr lang="en-US" sz="2400" dirty="0"/>
              <a:t>Microfilm uses a 100- to 215-foot roll of film. Microfiche uses a small sheet of film, usually about four inches by six inches. Libraries and large organizations use microfilm and microfiche to archive relatively inactive documents and files</a:t>
            </a:r>
          </a:p>
          <a:p>
            <a:endParaRPr lang="en-US" dirty="0"/>
          </a:p>
        </p:txBody>
      </p:sp>
      <p:sp>
        <p:nvSpPr>
          <p:cNvPr id="2" name="TextBox 1"/>
          <p:cNvSpPr txBox="1"/>
          <p:nvPr/>
        </p:nvSpPr>
        <p:spPr>
          <a:xfrm>
            <a:off x="1295400" y="914400"/>
            <a:ext cx="6019800" cy="800219"/>
          </a:xfrm>
          <a:prstGeom prst="rect">
            <a:avLst/>
          </a:prstGeom>
          <a:noFill/>
        </p:spPr>
        <p:txBody>
          <a:bodyPr wrap="square" rtlCol="0">
            <a:spAutoFit/>
          </a:bodyPr>
          <a:lstStyle/>
          <a:p>
            <a:r>
              <a:rPr lang="en-US" sz="4600" kern="0" dirty="0">
                <a:solidFill>
                  <a:srgbClr val="333399"/>
                </a:solidFill>
                <a:ea typeface="+mj-ea"/>
              </a:rPr>
              <a:t>Storage Devices</a:t>
            </a:r>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64</a:t>
            </a:fld>
            <a:endParaRPr lang="en-US">
              <a:solidFill>
                <a:srgbClr val="000000"/>
              </a:solidFill>
            </a:endParaRPr>
          </a:p>
        </p:txBody>
      </p:sp>
    </p:spTree>
    <p:extLst>
      <p:ext uri="{BB962C8B-B14F-4D97-AF65-F5344CB8AC3E}">
        <p14:creationId xmlns:p14="http://schemas.microsoft.com/office/powerpoint/2010/main" val="1403520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143000" y="990600"/>
            <a:ext cx="7543800" cy="742950"/>
          </a:xfrm>
        </p:spPr>
        <p:txBody>
          <a:bodyPr/>
          <a:lstStyle/>
          <a:p>
            <a:pPr marL="342900" lvl="0" indent="-342900">
              <a:spcBef>
                <a:spcPct val="20000"/>
              </a:spcBef>
            </a:pPr>
            <a:r>
              <a:rPr lang="en-US" sz="4600" b="1" dirty="0" smtClean="0"/>
              <a:t/>
            </a:r>
            <a:br>
              <a:rPr lang="en-US" sz="4600" b="1" dirty="0" smtClean="0"/>
            </a:br>
            <a:r>
              <a:rPr lang="en-US" sz="4600" dirty="0" smtClean="0">
                <a:solidFill>
                  <a:srgbClr val="333399"/>
                </a:solidFill>
              </a:rPr>
              <a:t>Floppy </a:t>
            </a:r>
            <a:r>
              <a:rPr lang="en-US" sz="4600" dirty="0">
                <a:solidFill>
                  <a:srgbClr val="333399"/>
                </a:solidFill>
              </a:rPr>
              <a:t>Disk</a:t>
            </a:r>
            <a:endParaRPr lang="en-US" sz="4600" dirty="0"/>
          </a:p>
        </p:txBody>
      </p:sp>
      <p:sp>
        <p:nvSpPr>
          <p:cNvPr id="47107" name="Rectangle 3"/>
          <p:cNvSpPr>
            <a:spLocks noGrp="1"/>
          </p:cNvSpPr>
          <p:nvPr>
            <p:ph idx="1"/>
          </p:nvPr>
        </p:nvSpPr>
        <p:spPr>
          <a:xfrm>
            <a:off x="457200" y="2133600"/>
            <a:ext cx="8229600" cy="4724400"/>
          </a:xfrm>
        </p:spPr>
        <p:txBody>
          <a:bodyPr/>
          <a:lstStyle/>
          <a:p>
            <a:pPr eaLnBrk="1" hangingPunct="1"/>
            <a:r>
              <a:rPr lang="en-US" sz="2400" dirty="0" smtClean="0"/>
              <a:t>A </a:t>
            </a:r>
            <a:r>
              <a:rPr lang="en-US" sz="2400" dirty="0"/>
              <a:t>floppy disk is a portable, inexpensive storage medium that consists of a thin, circular, flexible plastic disk with a magnetic coating enclosed in a square-shaped plastic shell. </a:t>
            </a:r>
          </a:p>
          <a:p>
            <a:pPr eaLnBrk="1" hangingPunct="1"/>
            <a:r>
              <a:rPr lang="en-US" sz="2400" dirty="0"/>
              <a:t>A floppy disk drive (FDD) is a device that can read from and write on a floppy disk. </a:t>
            </a:r>
          </a:p>
          <a:p>
            <a:pPr eaLnBrk="1" hangingPunct="1"/>
            <a:r>
              <a:rPr lang="en-US" sz="2400" dirty="0"/>
              <a:t>Figure 2.10. Diskette</a:t>
            </a:r>
          </a:p>
          <a:p>
            <a:pPr eaLnBrk="1" hangingPunct="1"/>
            <a:endParaRPr lang="en-US" dirty="0" smtClean="0"/>
          </a:p>
        </p:txBody>
      </p:sp>
      <p:pic>
        <p:nvPicPr>
          <p:cNvPr id="4710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171" y="5105400"/>
            <a:ext cx="293366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65</a:t>
            </a:fld>
            <a:endParaRPr lang="en-US">
              <a:solidFill>
                <a:srgbClr val="000000"/>
              </a:solidFill>
            </a:endParaRPr>
          </a:p>
        </p:txBody>
      </p:sp>
    </p:spTree>
    <p:extLst>
      <p:ext uri="{BB962C8B-B14F-4D97-AF65-F5344CB8AC3E}">
        <p14:creationId xmlns:p14="http://schemas.microsoft.com/office/powerpoint/2010/main" val="1136558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pPr eaLnBrk="1" hangingPunct="1"/>
            <a:r>
              <a:rPr lang="en-US" sz="4600" dirty="0"/>
              <a:t>Zip disk </a:t>
            </a:r>
          </a:p>
        </p:txBody>
      </p:sp>
      <p:sp>
        <p:nvSpPr>
          <p:cNvPr id="48131" name="Rectangle 3"/>
          <p:cNvSpPr>
            <a:spLocks noGrp="1"/>
          </p:cNvSpPr>
          <p:nvPr>
            <p:ph idx="1"/>
          </p:nvPr>
        </p:nvSpPr>
        <p:spPr>
          <a:xfrm>
            <a:off x="838200" y="2209800"/>
            <a:ext cx="7772400" cy="4114800"/>
          </a:xfrm>
        </p:spPr>
        <p:txBody>
          <a:bodyPr/>
          <a:lstStyle/>
          <a:p>
            <a:r>
              <a:rPr lang="en-US" sz="2400" dirty="0"/>
              <a:t>A zip disk is a removable magnetic disk which fits into a special zip drive. The surface is coated with a special scratch resistant material which makes a zip disk a very robust storage device. </a:t>
            </a:r>
          </a:p>
          <a:p>
            <a:r>
              <a:rPr lang="en-US" sz="2400" dirty="0"/>
              <a:t>its capacity is much less than that of hard drives and tape drives which limits its use for very large amounts of data.</a:t>
            </a: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66</a:t>
            </a:fld>
            <a:endParaRPr lang="en-US">
              <a:solidFill>
                <a:srgbClr val="000000"/>
              </a:solidFill>
            </a:endParaRPr>
          </a:p>
        </p:txBody>
      </p:sp>
    </p:spTree>
    <p:extLst>
      <p:ext uri="{BB962C8B-B14F-4D97-AF65-F5344CB8AC3E}">
        <p14:creationId xmlns:p14="http://schemas.microsoft.com/office/powerpoint/2010/main" val="303486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1143000" y="685800"/>
            <a:ext cx="7543800" cy="1009650"/>
          </a:xfrm>
        </p:spPr>
        <p:txBody>
          <a:bodyPr/>
          <a:lstStyle/>
          <a:p>
            <a:r>
              <a:rPr lang="en-US" sz="4600" dirty="0"/>
              <a:t>Tape Cartridge</a:t>
            </a:r>
          </a:p>
        </p:txBody>
      </p:sp>
      <p:sp>
        <p:nvSpPr>
          <p:cNvPr id="49155" name="Rectangle 3"/>
          <p:cNvSpPr>
            <a:spLocks noGrp="1"/>
          </p:cNvSpPr>
          <p:nvPr>
            <p:ph idx="1"/>
          </p:nvPr>
        </p:nvSpPr>
        <p:spPr>
          <a:xfrm>
            <a:off x="381000" y="2133600"/>
            <a:ext cx="8229600" cy="4572000"/>
          </a:xfrm>
        </p:spPr>
        <p:txBody>
          <a:bodyPr/>
          <a:lstStyle/>
          <a:p>
            <a:pPr eaLnBrk="1" hangingPunct="1"/>
            <a:r>
              <a:rPr lang="en-US" sz="2400" dirty="0"/>
              <a:t>Tape, one of the first storage media used with mainframe computers, is a magnetically-coated ribbon of plastic capable of storing large amounts of data and information at low cost. </a:t>
            </a:r>
          </a:p>
          <a:p>
            <a:pPr eaLnBrk="1" hangingPunct="1"/>
            <a:r>
              <a:rPr lang="en-US" sz="2400" dirty="0"/>
              <a:t>Because it requires sequential access, or consecutive reading and writing of data, tape is used for long-term storage and backup. </a:t>
            </a:r>
          </a:p>
          <a:p>
            <a:pPr eaLnBrk="1" hangingPunct="1"/>
            <a:r>
              <a:rPr lang="en-US" sz="2400" dirty="0"/>
              <a:t>(Floppy disks, hard disks, and compact discs all use direct access, which means you can locate a data item immediately, without having to move through all the items stored in front of it.)</a:t>
            </a: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67</a:t>
            </a:fld>
            <a:endParaRPr lang="en-US">
              <a:solidFill>
                <a:srgbClr val="000000"/>
              </a:solidFill>
            </a:endParaRPr>
          </a:p>
        </p:txBody>
      </p:sp>
    </p:spTree>
    <p:extLst>
      <p:ext uri="{BB962C8B-B14F-4D97-AF65-F5344CB8AC3E}">
        <p14:creationId xmlns:p14="http://schemas.microsoft.com/office/powerpoint/2010/main" val="2393277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idx="1"/>
          </p:nvPr>
        </p:nvSpPr>
        <p:spPr>
          <a:xfrm>
            <a:off x="533400" y="2133600"/>
            <a:ext cx="8229600" cy="4495800"/>
          </a:xfrm>
        </p:spPr>
        <p:txBody>
          <a:bodyPr/>
          <a:lstStyle/>
          <a:p>
            <a:pPr>
              <a:lnSpc>
                <a:spcPct val="90000"/>
              </a:lnSpc>
            </a:pPr>
            <a:r>
              <a:rPr lang="en-US" sz="2400" dirty="0" smtClean="0"/>
              <a:t>The </a:t>
            </a:r>
            <a:r>
              <a:rPr lang="en-US" sz="2400" dirty="0"/>
              <a:t>Digital Versatile Disk is a development of the storage technology of the CD ROM.</a:t>
            </a:r>
          </a:p>
          <a:p>
            <a:pPr>
              <a:lnSpc>
                <a:spcPct val="90000"/>
              </a:lnSpc>
            </a:pPr>
            <a:r>
              <a:rPr lang="en-US" sz="2400" dirty="0"/>
              <a:t>Using newer storage methods and higher quality media, a DVD can store about 4 Gb of data. This is enough to store a full length film.</a:t>
            </a:r>
          </a:p>
          <a:p>
            <a:pPr marL="0" indent="0">
              <a:lnSpc>
                <a:spcPct val="90000"/>
              </a:lnSpc>
              <a:buNone/>
            </a:pPr>
            <a:r>
              <a:rPr lang="en-US" sz="2400" b="1" i="1" dirty="0"/>
              <a:t>Hard disk drive</a:t>
            </a:r>
          </a:p>
          <a:p>
            <a:pPr>
              <a:lnSpc>
                <a:spcPct val="90000"/>
              </a:lnSpc>
            </a:pPr>
            <a:r>
              <a:rPr lang="en-US" sz="2400" dirty="0"/>
              <a:t>A hard disk drive can be internal or external. An internal drive is housed inside the main unit and is connected directly to the motherboard of the computer. </a:t>
            </a:r>
          </a:p>
          <a:p>
            <a:pPr>
              <a:lnSpc>
                <a:spcPct val="90000"/>
              </a:lnSpc>
            </a:pPr>
            <a:r>
              <a:rPr lang="en-US" sz="2400" dirty="0"/>
              <a:t>An external drive is housed inside a special caddy which connects to the computer through one of its ports. </a:t>
            </a:r>
          </a:p>
        </p:txBody>
      </p:sp>
      <p:sp>
        <p:nvSpPr>
          <p:cNvPr id="3" name="TextBox 2"/>
          <p:cNvSpPr txBox="1"/>
          <p:nvPr/>
        </p:nvSpPr>
        <p:spPr>
          <a:xfrm>
            <a:off x="1295400" y="914400"/>
            <a:ext cx="6400800" cy="729430"/>
          </a:xfrm>
          <a:prstGeom prst="rect">
            <a:avLst/>
          </a:prstGeom>
          <a:noFill/>
        </p:spPr>
        <p:txBody>
          <a:bodyPr wrap="square" rtlCol="0">
            <a:spAutoFit/>
          </a:bodyPr>
          <a:lstStyle/>
          <a:p>
            <a:pPr lvl="0" fontAlgn="base">
              <a:lnSpc>
                <a:spcPct val="90000"/>
              </a:lnSpc>
              <a:spcBef>
                <a:spcPct val="0"/>
              </a:spcBef>
              <a:spcAft>
                <a:spcPct val="0"/>
              </a:spcAft>
              <a:buClr>
                <a:srgbClr val="3333CC"/>
              </a:buClr>
              <a:buSzPct val="60000"/>
            </a:pPr>
            <a:r>
              <a:rPr lang="en-US" sz="4600" dirty="0">
                <a:solidFill>
                  <a:srgbClr val="333399"/>
                </a:solidFill>
              </a:rPr>
              <a:t>DVD &amp; Hard disk drive</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68</a:t>
            </a:fld>
            <a:endParaRPr lang="en-US">
              <a:solidFill>
                <a:srgbClr val="000000"/>
              </a:solidFill>
            </a:endParaRPr>
          </a:p>
        </p:txBody>
      </p:sp>
    </p:spTree>
    <p:extLst>
      <p:ext uri="{BB962C8B-B14F-4D97-AF65-F5344CB8AC3E}">
        <p14:creationId xmlns:p14="http://schemas.microsoft.com/office/powerpoint/2010/main" val="339579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457200"/>
            <a:ext cx="7793037" cy="1303338"/>
          </a:xfrm>
        </p:spPr>
        <p:txBody>
          <a:bodyPr/>
          <a:lstStyle/>
          <a:p>
            <a:pPr>
              <a:lnSpc>
                <a:spcPct val="90000"/>
              </a:lnSpc>
              <a:buClr>
                <a:srgbClr val="3333CC"/>
              </a:buClr>
              <a:buSzPct val="60000"/>
            </a:pPr>
            <a:r>
              <a:rPr lang="en-US" sz="4600" kern="1200" dirty="0" smtClean="0">
                <a:solidFill>
                  <a:srgbClr val="333399"/>
                </a:solidFill>
              </a:rPr>
              <a:t>CD-ROMs, CD-RWs</a:t>
            </a:r>
            <a:r>
              <a:rPr lang="en-US" sz="4600" kern="1200" dirty="0">
                <a:solidFill>
                  <a:srgbClr val="333399"/>
                </a:solidFill>
              </a:rPr>
              <a:t>, and DVD-ROMs</a:t>
            </a:r>
            <a:endParaRPr lang="en-US" sz="4600" kern="1200" dirty="0"/>
          </a:p>
        </p:txBody>
      </p:sp>
      <p:sp>
        <p:nvSpPr>
          <p:cNvPr id="3" name="Content Placeholder 2"/>
          <p:cNvSpPr>
            <a:spLocks noGrp="1"/>
          </p:cNvSpPr>
          <p:nvPr>
            <p:ph idx="1"/>
          </p:nvPr>
        </p:nvSpPr>
        <p:spPr>
          <a:xfrm>
            <a:off x="914400" y="2209800"/>
            <a:ext cx="7772400" cy="4114800"/>
          </a:xfrm>
        </p:spPr>
        <p:txBody>
          <a:bodyPr/>
          <a:lstStyle/>
          <a:p>
            <a:pPr>
              <a:lnSpc>
                <a:spcPct val="90000"/>
              </a:lnSpc>
            </a:pPr>
            <a:r>
              <a:rPr lang="en-US" sz="2400" dirty="0"/>
              <a:t>A CD-ROM, or compact disc read-only memory, is a compact disc that uses the same laser technology as audio CDs. </a:t>
            </a:r>
          </a:p>
          <a:p>
            <a:pPr>
              <a:lnSpc>
                <a:spcPct val="90000"/>
              </a:lnSpc>
            </a:pPr>
            <a:r>
              <a:rPr lang="en-US" sz="2400" dirty="0"/>
              <a:t>For a computer to read items stored on a CD-ROM, you insert the disc into a CD-ROM drive or CD-ROM player. </a:t>
            </a:r>
          </a:p>
          <a:p>
            <a:pPr>
              <a:lnSpc>
                <a:spcPct val="90000"/>
              </a:lnSpc>
            </a:pPr>
            <a:r>
              <a:rPr lang="en-US" sz="2400" dirty="0"/>
              <a:t>When viewing animation or video, the speed of a CD-ROM drive, or data transfer rate, is important. A higher the data transfer rate, results in smoother playback of images and sounds.</a:t>
            </a:r>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69</a:t>
            </a:fld>
            <a:endParaRPr lang="en-US">
              <a:solidFill>
                <a:srgbClr val="000000"/>
              </a:solidFill>
            </a:endParaRPr>
          </a:p>
        </p:txBody>
      </p:sp>
    </p:spTree>
    <p:extLst>
      <p:ext uri="{BB962C8B-B14F-4D97-AF65-F5344CB8AC3E}">
        <p14:creationId xmlns:p14="http://schemas.microsoft.com/office/powerpoint/2010/main" val="1173580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Mainframe Computers</a:t>
            </a:r>
            <a:endParaRPr lang="en-US" dirty="0"/>
          </a:p>
        </p:txBody>
      </p:sp>
      <p:sp>
        <p:nvSpPr>
          <p:cNvPr id="3" name="Content Placeholder 2"/>
          <p:cNvSpPr>
            <a:spLocks noGrp="1"/>
          </p:cNvSpPr>
          <p:nvPr>
            <p:ph idx="1"/>
          </p:nvPr>
        </p:nvSpPr>
        <p:spPr>
          <a:xfrm>
            <a:off x="1182688" y="2017713"/>
            <a:ext cx="7772400" cy="4230688"/>
          </a:xfrm>
        </p:spPr>
        <p:txBody>
          <a:bodyPr/>
          <a:lstStyle/>
          <a:p>
            <a:r>
              <a:rPr lang="en-US" sz="2400" dirty="0" smtClean="0"/>
              <a:t>Also called “Enterprise Servers”</a:t>
            </a:r>
          </a:p>
          <a:p>
            <a:r>
              <a:rPr lang="en-US" sz="2400" dirty="0" smtClean="0"/>
              <a:t>Designed for performing multiple, intensive tasks for multiple users simultaneously</a:t>
            </a:r>
          </a:p>
          <a:p>
            <a:r>
              <a:rPr lang="en-US" sz="2400" dirty="0" smtClean="0"/>
              <a:t>Used by large businesses (e.g. banks, e-commerce sites), military, and industrial organizations</a:t>
            </a:r>
          </a:p>
          <a:p>
            <a:r>
              <a:rPr lang="en-US" sz="2400" dirty="0" smtClean="0"/>
              <a:t>Designed for very-high reliability</a:t>
            </a:r>
          </a:p>
          <a:p>
            <a:r>
              <a:rPr lang="en-US" sz="2400" dirty="0" smtClean="0"/>
              <a:t>Cost in millions of dollars</a:t>
            </a:r>
            <a:endParaRPr lang="en-US" sz="24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137314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419600"/>
          </a:xfrm>
        </p:spPr>
        <p:txBody>
          <a:bodyPr/>
          <a:lstStyle/>
          <a:p>
            <a:pPr>
              <a:lnSpc>
                <a:spcPct val="90000"/>
              </a:lnSpc>
            </a:pPr>
            <a:r>
              <a:rPr lang="en-US" sz="2400" dirty="0"/>
              <a:t>Most standard CDs are </a:t>
            </a:r>
            <a:r>
              <a:rPr lang="en-US" sz="2400" b="1" i="1" dirty="0"/>
              <a:t>single-session</a:t>
            </a:r>
            <a:r>
              <a:rPr lang="en-US" sz="2400" dirty="0"/>
              <a:t> because manufacturers record (write) all items to the disc at one time. </a:t>
            </a:r>
          </a:p>
          <a:p>
            <a:pPr>
              <a:lnSpc>
                <a:spcPct val="90000"/>
              </a:lnSpc>
            </a:pPr>
            <a:r>
              <a:rPr lang="en-US" sz="2400" dirty="0"/>
              <a:t>Variations of standard CD-ROMs, such as PhotoCD, CD-R (compact disc-recordable), and CD-RW (compact disc-rewritable), are </a:t>
            </a:r>
            <a:r>
              <a:rPr lang="en-US" sz="2400" b="1" i="1" dirty="0"/>
              <a:t>multisession</a:t>
            </a:r>
            <a:r>
              <a:rPr lang="en-US" sz="2400" dirty="0"/>
              <a:t>, which means additional data, instructions, and information can be written at a later time. </a:t>
            </a:r>
          </a:p>
          <a:p>
            <a:pPr>
              <a:lnSpc>
                <a:spcPct val="90000"/>
              </a:lnSpc>
            </a:pPr>
            <a:r>
              <a:rPr lang="en-US" sz="2400" dirty="0"/>
              <a:t>A PhotoCD is a compact disc that contains digital photographic images. </a:t>
            </a:r>
          </a:p>
          <a:p>
            <a:pPr>
              <a:lnSpc>
                <a:spcPct val="90000"/>
              </a:lnSpc>
            </a:pPr>
            <a:r>
              <a:rPr lang="en-US" sz="2400" dirty="0"/>
              <a:t>A CD-R (compact disc-recordable) is a multisession compact disc onto which you can record your own items. </a:t>
            </a:r>
          </a:p>
        </p:txBody>
      </p:sp>
      <p:sp>
        <p:nvSpPr>
          <p:cNvPr id="2" name="TextBox 1"/>
          <p:cNvSpPr txBox="1"/>
          <p:nvPr/>
        </p:nvSpPr>
        <p:spPr>
          <a:xfrm>
            <a:off x="1143000" y="914400"/>
            <a:ext cx="7924800" cy="800219"/>
          </a:xfrm>
          <a:prstGeom prst="rect">
            <a:avLst/>
          </a:prstGeom>
          <a:noFill/>
        </p:spPr>
        <p:txBody>
          <a:bodyPr wrap="square" rtlCol="0">
            <a:spAutoFit/>
          </a:bodyPr>
          <a:lstStyle/>
          <a:p>
            <a:r>
              <a:rPr lang="en-US" sz="4600" dirty="0">
                <a:solidFill>
                  <a:srgbClr val="333399"/>
                </a:solidFill>
              </a:rPr>
              <a:t>Single session &amp; Multisession</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70</a:t>
            </a:fld>
            <a:endParaRPr lang="en-US">
              <a:solidFill>
                <a:srgbClr val="000000"/>
              </a:solidFill>
            </a:endParaRPr>
          </a:p>
        </p:txBody>
      </p:sp>
    </p:spTree>
    <p:extLst>
      <p:ext uri="{BB962C8B-B14F-4D97-AF65-F5344CB8AC3E}">
        <p14:creationId xmlns:p14="http://schemas.microsoft.com/office/powerpoint/2010/main" val="98756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5334000"/>
          </a:xfrm>
        </p:spPr>
        <p:txBody>
          <a:bodyPr/>
          <a:lstStyle/>
          <a:p>
            <a:pPr>
              <a:lnSpc>
                <a:spcPct val="90000"/>
              </a:lnSpc>
            </a:pPr>
            <a:r>
              <a:rPr lang="en-US" sz="2400" dirty="0"/>
              <a:t>A CD-RW (compact disc-rewritable) is an erasable disc you can write on multiple times.</a:t>
            </a:r>
          </a:p>
          <a:p>
            <a:pPr>
              <a:lnSpc>
                <a:spcPct val="90000"/>
              </a:lnSpc>
            </a:pPr>
            <a:r>
              <a:rPr lang="en-US" sz="2400" dirty="0"/>
              <a:t>A DVD-ROM (digital video disc-ROM) is an extremely high-capacity compact disc capable of storing from 4.7 GB to 17 GB. </a:t>
            </a:r>
          </a:p>
          <a:p>
            <a:pPr>
              <a:lnSpc>
                <a:spcPct val="90000"/>
              </a:lnSpc>
            </a:pPr>
            <a:r>
              <a:rPr lang="en-US" sz="2400" dirty="0"/>
              <a:t>In order to read a DVD-ROM, you must have a DVD-ROM drive. You also can obtain recordable and rewritable versions of DVD. A DVD-R (DVD-recordable) allows you to write on it once and read (play) it many times. </a:t>
            </a:r>
          </a:p>
          <a:p>
            <a:pPr>
              <a:lnSpc>
                <a:spcPct val="90000"/>
              </a:lnSpc>
            </a:pPr>
            <a:r>
              <a:rPr lang="en-US" sz="2400" dirty="0"/>
              <a:t>With the new rewritable DVD, called a DVD+RW, you can erase and record on the disc multiple times.</a:t>
            </a:r>
          </a:p>
          <a:p>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71</a:t>
            </a:fld>
            <a:endParaRPr lang="en-US">
              <a:solidFill>
                <a:srgbClr val="000000"/>
              </a:solidFill>
            </a:endParaRPr>
          </a:p>
        </p:txBody>
      </p:sp>
    </p:spTree>
    <p:extLst>
      <p:ext uri="{BB962C8B-B14F-4D97-AF65-F5344CB8AC3E}">
        <p14:creationId xmlns:p14="http://schemas.microsoft.com/office/powerpoint/2010/main" val="2783952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idx="1"/>
          </p:nvPr>
        </p:nvSpPr>
        <p:spPr>
          <a:xfrm>
            <a:off x="457200" y="2133600"/>
            <a:ext cx="8229600" cy="5486400"/>
          </a:xfrm>
        </p:spPr>
        <p:txBody>
          <a:bodyPr/>
          <a:lstStyle/>
          <a:p>
            <a:pPr eaLnBrk="1" hangingPunct="1">
              <a:lnSpc>
                <a:spcPct val="90000"/>
              </a:lnSpc>
            </a:pPr>
            <a:r>
              <a:rPr lang="en-US" sz="2400" dirty="0" smtClean="0"/>
              <a:t>A </a:t>
            </a:r>
            <a:r>
              <a:rPr lang="en-US" sz="2400" dirty="0"/>
              <a:t>new type of external memory is the flash disk or memory stick. This is a solid state device (no moving parts) that connects to the computer via the USB port. It provides a very fast and reliable method of storing data externally.</a:t>
            </a:r>
          </a:p>
        </p:txBody>
      </p:sp>
      <p:sp>
        <p:nvSpPr>
          <p:cNvPr id="2" name="TextBox 1"/>
          <p:cNvSpPr txBox="1"/>
          <p:nvPr/>
        </p:nvSpPr>
        <p:spPr>
          <a:xfrm>
            <a:off x="1143000" y="304800"/>
            <a:ext cx="7924800" cy="1508105"/>
          </a:xfrm>
          <a:prstGeom prst="rect">
            <a:avLst/>
          </a:prstGeom>
          <a:noFill/>
        </p:spPr>
        <p:txBody>
          <a:bodyPr wrap="square" rtlCol="0">
            <a:spAutoFit/>
          </a:bodyPr>
          <a:lstStyle/>
          <a:p>
            <a:pPr lvl="0" fontAlgn="base">
              <a:spcBef>
                <a:spcPct val="20000"/>
              </a:spcBef>
              <a:spcAft>
                <a:spcPct val="0"/>
              </a:spcAft>
              <a:buClr>
                <a:srgbClr val="3333CC"/>
              </a:buClr>
              <a:buSzPct val="60000"/>
            </a:pPr>
            <a:r>
              <a:rPr lang="en-US" sz="4600" dirty="0">
                <a:solidFill>
                  <a:srgbClr val="333399"/>
                </a:solidFill>
              </a:rPr>
              <a:t>Flash memory and memory sticks</a:t>
            </a:r>
          </a:p>
        </p:txBody>
      </p:sp>
      <p:sp>
        <p:nvSpPr>
          <p:cNvPr id="3" name="Footer Placeholder 2"/>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72</a:t>
            </a:fld>
            <a:endParaRPr lang="en-US">
              <a:solidFill>
                <a:srgbClr val="000000"/>
              </a:solidFill>
            </a:endParaRPr>
          </a:p>
        </p:txBody>
      </p:sp>
    </p:spTree>
    <p:extLst>
      <p:ext uri="{BB962C8B-B14F-4D97-AF65-F5344CB8AC3E}">
        <p14:creationId xmlns:p14="http://schemas.microsoft.com/office/powerpoint/2010/main" val="62177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838200"/>
            <a:ext cx="7793037" cy="922338"/>
          </a:xfrm>
        </p:spPr>
        <p:txBody>
          <a:bodyPr/>
          <a:lstStyle/>
          <a:p>
            <a:pPr>
              <a:spcBef>
                <a:spcPct val="20000"/>
              </a:spcBef>
              <a:buClr>
                <a:srgbClr val="3333CC"/>
              </a:buClr>
              <a:buSzPct val="60000"/>
            </a:pPr>
            <a:r>
              <a:rPr lang="en-US" sz="4600" kern="1200" dirty="0">
                <a:solidFill>
                  <a:srgbClr val="333399"/>
                </a:solidFill>
                <a:latin typeface="+mn-lt"/>
                <a:ea typeface="+mn-ea"/>
                <a:cs typeface="+mn-cs"/>
              </a:rPr>
              <a:t>Enterprise storage system </a:t>
            </a:r>
          </a:p>
        </p:txBody>
      </p:sp>
      <p:sp>
        <p:nvSpPr>
          <p:cNvPr id="3" name="Content Placeholder 2"/>
          <p:cNvSpPr>
            <a:spLocks noGrp="1"/>
          </p:cNvSpPr>
          <p:nvPr>
            <p:ph idx="1"/>
          </p:nvPr>
        </p:nvSpPr>
        <p:spPr>
          <a:xfrm>
            <a:off x="838200" y="2209800"/>
            <a:ext cx="7772400" cy="4114800"/>
          </a:xfrm>
        </p:spPr>
        <p:txBody>
          <a:bodyPr/>
          <a:lstStyle/>
          <a:p>
            <a:pPr>
              <a:lnSpc>
                <a:spcPct val="90000"/>
              </a:lnSpc>
            </a:pPr>
            <a:r>
              <a:rPr lang="en-US" sz="2400" dirty="0"/>
              <a:t>An enterprise storage system is a strategy that focuses on the availability, protection, organization, and backup of storage in a company. </a:t>
            </a:r>
          </a:p>
          <a:p>
            <a:pPr>
              <a:lnSpc>
                <a:spcPct val="90000"/>
              </a:lnSpc>
            </a:pPr>
            <a:r>
              <a:rPr lang="en-US" sz="2400" dirty="0"/>
              <a:t>To implement an enterprise storage system, a company uses a combination of techniques. </a:t>
            </a:r>
          </a:p>
          <a:p>
            <a:pPr>
              <a:lnSpc>
                <a:spcPct val="90000"/>
              </a:lnSpc>
            </a:pPr>
            <a:r>
              <a:rPr lang="en-US" sz="2400" dirty="0"/>
              <a:t>A server stores items needed by users on a network. A RAID system ensures that data is not lost. </a:t>
            </a:r>
          </a:p>
          <a:p>
            <a:pPr>
              <a:lnSpc>
                <a:spcPct val="90000"/>
              </a:lnSpc>
            </a:pPr>
            <a:r>
              <a:rPr lang="en-US" sz="2400" dirty="0"/>
              <a:t>A tape library is a high-capacity tape system that works with multiple tape cartridges for storing backups of data, information, and instructions.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73</a:t>
            </a:fld>
            <a:endParaRPr lang="en-US">
              <a:solidFill>
                <a:srgbClr val="000000"/>
              </a:solidFill>
            </a:endParaRPr>
          </a:p>
        </p:txBody>
      </p:sp>
    </p:spTree>
    <p:extLst>
      <p:ext uri="{BB962C8B-B14F-4D97-AF65-F5344CB8AC3E}">
        <p14:creationId xmlns:p14="http://schemas.microsoft.com/office/powerpoint/2010/main" val="4291983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5105400"/>
          </a:xfrm>
        </p:spPr>
        <p:txBody>
          <a:bodyPr/>
          <a:lstStyle/>
          <a:p>
            <a:pPr>
              <a:lnSpc>
                <a:spcPct val="90000"/>
              </a:lnSpc>
            </a:pPr>
            <a:r>
              <a:rPr lang="en-US" sz="2400" dirty="0"/>
              <a:t>A CD-ROM jukebox holds hundreds of CD-ROMs that can contain application programs and data. </a:t>
            </a:r>
          </a:p>
          <a:p>
            <a:pPr>
              <a:lnSpc>
                <a:spcPct val="90000"/>
              </a:lnSpc>
            </a:pPr>
            <a:r>
              <a:rPr lang="en-US" sz="2400" dirty="0"/>
              <a:t>An Internet backup can store data, information, and instructions on the Web.</a:t>
            </a:r>
          </a:p>
          <a:p>
            <a:pPr>
              <a:lnSpc>
                <a:spcPct val="90000"/>
              </a:lnSpc>
            </a:pPr>
            <a:r>
              <a:rPr lang="en-US" sz="2400" dirty="0"/>
              <a:t> A network attached storage (NAC) is an easy way to add hard disk space to a network. </a:t>
            </a:r>
          </a:p>
          <a:p>
            <a:pPr>
              <a:lnSpc>
                <a:spcPct val="90000"/>
              </a:lnSpc>
            </a:pPr>
            <a:r>
              <a:rPr lang="en-US" sz="2400" dirty="0"/>
              <a:t>A storage area network (SAN) is a high-speed network that connects storage devices.</a:t>
            </a:r>
          </a:p>
          <a:p>
            <a:endParaRPr lang="en-US" dirty="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74</a:t>
            </a:fld>
            <a:endParaRPr lang="en-US">
              <a:solidFill>
                <a:srgbClr val="000000"/>
              </a:solidFill>
            </a:endParaRPr>
          </a:p>
        </p:txBody>
      </p:sp>
    </p:spTree>
    <p:extLst>
      <p:ext uri="{BB962C8B-B14F-4D97-AF65-F5344CB8AC3E}">
        <p14:creationId xmlns:p14="http://schemas.microsoft.com/office/powerpoint/2010/main" val="38343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1150939" y="838200"/>
            <a:ext cx="7612062" cy="922338"/>
          </a:xfrm>
        </p:spPr>
        <p:txBody>
          <a:bodyPr/>
          <a:lstStyle/>
          <a:p>
            <a:pPr eaLnBrk="1" hangingPunct="1"/>
            <a:r>
              <a:rPr lang="en-US" sz="4600" kern="1200" dirty="0" smtClean="0">
                <a:solidFill>
                  <a:srgbClr val="333399"/>
                </a:solidFill>
                <a:latin typeface="+mn-lt"/>
                <a:ea typeface="+mn-ea"/>
                <a:cs typeface="+mn-cs"/>
              </a:rPr>
              <a:t/>
            </a:r>
            <a:br>
              <a:rPr lang="en-US" sz="4600" kern="1200" dirty="0" smtClean="0">
                <a:solidFill>
                  <a:srgbClr val="333399"/>
                </a:solidFill>
                <a:latin typeface="+mn-lt"/>
                <a:ea typeface="+mn-ea"/>
                <a:cs typeface="+mn-cs"/>
              </a:rPr>
            </a:br>
            <a:r>
              <a:rPr lang="en-US" sz="4600" kern="1200" dirty="0">
                <a:solidFill>
                  <a:srgbClr val="333399"/>
                </a:solidFill>
                <a:latin typeface="+mn-lt"/>
                <a:ea typeface="+mn-ea"/>
                <a:cs typeface="+mn-cs"/>
              </a:rPr>
              <a:t/>
            </a:r>
            <a:br>
              <a:rPr lang="en-US" sz="4600" kern="1200" dirty="0">
                <a:solidFill>
                  <a:srgbClr val="333399"/>
                </a:solidFill>
                <a:latin typeface="+mn-lt"/>
                <a:ea typeface="+mn-ea"/>
                <a:cs typeface="+mn-cs"/>
              </a:rPr>
            </a:br>
            <a:r>
              <a:rPr lang="en-US" sz="4600" kern="1200" dirty="0" smtClean="0">
                <a:solidFill>
                  <a:srgbClr val="333399"/>
                </a:solidFill>
                <a:latin typeface="+mn-lt"/>
                <a:ea typeface="+mn-ea"/>
                <a:cs typeface="+mn-cs"/>
              </a:rPr>
              <a:t/>
            </a:r>
            <a:br>
              <a:rPr lang="en-US" sz="4600" kern="1200" dirty="0" smtClean="0">
                <a:solidFill>
                  <a:srgbClr val="333399"/>
                </a:solidFill>
                <a:latin typeface="+mn-lt"/>
                <a:ea typeface="+mn-ea"/>
                <a:cs typeface="+mn-cs"/>
              </a:rPr>
            </a:br>
            <a:r>
              <a:rPr lang="en-US" sz="4600" kern="1200" dirty="0">
                <a:solidFill>
                  <a:srgbClr val="333399"/>
                </a:solidFill>
                <a:latin typeface="+mn-lt"/>
                <a:ea typeface="+mn-ea"/>
                <a:cs typeface="+mn-cs"/>
              </a:rPr>
              <a:t/>
            </a:r>
            <a:br>
              <a:rPr lang="en-US" sz="4600" kern="1200" dirty="0">
                <a:solidFill>
                  <a:srgbClr val="333399"/>
                </a:solidFill>
                <a:latin typeface="+mn-lt"/>
                <a:ea typeface="+mn-ea"/>
                <a:cs typeface="+mn-cs"/>
              </a:rPr>
            </a:br>
            <a:r>
              <a:rPr lang="en-US" sz="4600" b="1" dirty="0" smtClean="0"/>
              <a:t/>
            </a:r>
            <a:br>
              <a:rPr lang="en-US" sz="4600" b="1" dirty="0" smtClean="0"/>
            </a:br>
            <a:r>
              <a:rPr lang="en-US" sz="4600" kern="1200" dirty="0">
                <a:solidFill>
                  <a:srgbClr val="333399"/>
                </a:solidFill>
              </a:rPr>
              <a:t>Software</a:t>
            </a:r>
            <a:endParaRPr lang="en-US" sz="4600" b="1" dirty="0" smtClean="0"/>
          </a:p>
        </p:txBody>
      </p:sp>
      <p:sp>
        <p:nvSpPr>
          <p:cNvPr id="52227" name="Rectangle 3"/>
          <p:cNvSpPr>
            <a:spLocks noGrp="1"/>
          </p:cNvSpPr>
          <p:nvPr>
            <p:ph idx="1"/>
          </p:nvPr>
        </p:nvSpPr>
        <p:spPr>
          <a:xfrm>
            <a:off x="1182688" y="2017712"/>
            <a:ext cx="7772400" cy="4306887"/>
          </a:xfrm>
        </p:spPr>
        <p:txBody>
          <a:bodyPr/>
          <a:lstStyle/>
          <a:p>
            <a:pPr eaLnBrk="1" hangingPunct="1">
              <a:lnSpc>
                <a:spcPct val="90000"/>
              </a:lnSpc>
            </a:pPr>
            <a:r>
              <a:rPr lang="en-US" sz="2400" b="1" i="1" dirty="0"/>
              <a:t>Software</a:t>
            </a:r>
            <a:r>
              <a:rPr lang="en-US" sz="2400" dirty="0"/>
              <a:t> is a program that controls a computer and makes it work.</a:t>
            </a:r>
          </a:p>
          <a:p>
            <a:pPr eaLnBrk="1" hangingPunct="1">
              <a:lnSpc>
                <a:spcPct val="90000"/>
              </a:lnSpc>
            </a:pPr>
            <a:r>
              <a:rPr lang="en-US" sz="2400" dirty="0"/>
              <a:t>Software is divided into two broad categories:  </a:t>
            </a:r>
            <a:r>
              <a:rPr lang="en-US" sz="2400" dirty="0" err="1"/>
              <a:t>ie</a:t>
            </a:r>
            <a:endParaRPr lang="en-US" sz="2400" dirty="0"/>
          </a:p>
          <a:p>
            <a:pPr eaLnBrk="1" hangingPunct="1">
              <a:lnSpc>
                <a:spcPct val="90000"/>
              </a:lnSpc>
            </a:pPr>
            <a:r>
              <a:rPr lang="en-US" sz="2400" dirty="0"/>
              <a:t>systems software and application software. </a:t>
            </a:r>
          </a:p>
          <a:p>
            <a:pPr eaLnBrk="1" hangingPunct="1">
              <a:lnSpc>
                <a:spcPct val="90000"/>
              </a:lnSpc>
            </a:pPr>
            <a:r>
              <a:rPr lang="en-US" sz="2400" b="1" i="1" dirty="0"/>
              <a:t>Systems software </a:t>
            </a:r>
            <a:r>
              <a:rPr lang="en-US" sz="2400" dirty="0"/>
              <a:t>is the term used to described programs that enable the computer to function, improve its performance and access the functionality of the hardware. </a:t>
            </a:r>
          </a:p>
          <a:p>
            <a:pPr eaLnBrk="1" hangingPunct="1">
              <a:lnSpc>
                <a:spcPct val="90000"/>
              </a:lnSpc>
            </a:pPr>
            <a:r>
              <a:rPr lang="en-US" sz="2400" b="1" i="1" dirty="0"/>
              <a:t>Applications software </a:t>
            </a:r>
            <a:r>
              <a:rPr lang="en-US" sz="2400" dirty="0"/>
              <a:t>is the term used for programs that enable the user to achieve specific objectives such as create a document, use a database, produce a spreadsheet or design a building .</a:t>
            </a:r>
          </a:p>
          <a:p>
            <a:pPr algn="just" eaLnBrk="1" hangingPunct="1"/>
            <a:endParaRPr lang="en-US" sz="2200" dirty="0" smtClean="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75</a:t>
            </a:fld>
            <a:endParaRPr lang="en-US">
              <a:solidFill>
                <a:srgbClr val="000000"/>
              </a:solidFill>
            </a:endParaRPr>
          </a:p>
        </p:txBody>
      </p:sp>
    </p:spTree>
    <p:extLst>
      <p:ext uri="{BB962C8B-B14F-4D97-AF65-F5344CB8AC3E}">
        <p14:creationId xmlns:p14="http://schemas.microsoft.com/office/powerpoint/2010/main" val="237770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1150938" y="762000"/>
            <a:ext cx="7793037" cy="998538"/>
          </a:xfrm>
        </p:spPr>
        <p:txBody>
          <a:bodyPr/>
          <a:lstStyle/>
          <a:p>
            <a:r>
              <a:rPr lang="en-US" sz="4600" kern="1200" dirty="0">
                <a:solidFill>
                  <a:srgbClr val="333399"/>
                </a:solidFill>
              </a:rPr>
              <a:t>Systems software</a:t>
            </a:r>
          </a:p>
        </p:txBody>
      </p:sp>
      <p:sp>
        <p:nvSpPr>
          <p:cNvPr id="53251" name="Rectangle 3"/>
          <p:cNvSpPr>
            <a:spLocks noGrp="1"/>
          </p:cNvSpPr>
          <p:nvPr>
            <p:ph idx="1"/>
          </p:nvPr>
        </p:nvSpPr>
        <p:spPr>
          <a:xfrm>
            <a:off x="838200" y="2209800"/>
            <a:ext cx="7772400" cy="4114800"/>
          </a:xfrm>
        </p:spPr>
        <p:txBody>
          <a:bodyPr/>
          <a:lstStyle/>
          <a:p>
            <a:pPr>
              <a:lnSpc>
                <a:spcPct val="90000"/>
              </a:lnSpc>
            </a:pPr>
            <a:r>
              <a:rPr lang="en-US" sz="2400" dirty="0"/>
              <a:t>Systems software is further subdivided into </a:t>
            </a:r>
            <a:r>
              <a:rPr lang="en-US" sz="2400" b="1" i="1" dirty="0"/>
              <a:t>operating systems and utilities </a:t>
            </a:r>
          </a:p>
          <a:p>
            <a:pPr>
              <a:lnSpc>
                <a:spcPct val="90000"/>
              </a:lnSpc>
            </a:pPr>
            <a:r>
              <a:rPr lang="en-US" sz="2400" dirty="0"/>
              <a:t>The operating system is the program that actually makes the computer operate. </a:t>
            </a:r>
          </a:p>
          <a:p>
            <a:pPr>
              <a:lnSpc>
                <a:spcPct val="90000"/>
              </a:lnSpc>
            </a:pPr>
            <a:r>
              <a:rPr lang="en-US" sz="2400" dirty="0"/>
              <a:t>Utilities are programs which either improve the functioning of the operating system or supply missing or additional functionality.</a:t>
            </a: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76</a:t>
            </a:fld>
            <a:endParaRPr lang="en-US">
              <a:solidFill>
                <a:srgbClr val="000000"/>
              </a:solidFill>
            </a:endParaRPr>
          </a:p>
        </p:txBody>
      </p:sp>
    </p:spTree>
    <p:extLst>
      <p:ext uri="{BB962C8B-B14F-4D97-AF65-F5344CB8AC3E}">
        <p14:creationId xmlns:p14="http://schemas.microsoft.com/office/powerpoint/2010/main" val="426921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772400" cy="1314450"/>
          </a:xfrm>
        </p:spPr>
        <p:txBody>
          <a:bodyPr/>
          <a:lstStyle/>
          <a:p>
            <a:r>
              <a:rPr lang="en-US" sz="4600" kern="1200" dirty="0">
                <a:solidFill>
                  <a:srgbClr val="333399"/>
                </a:solidFill>
              </a:rPr>
              <a:t>Startup process for a personal computer</a:t>
            </a:r>
          </a:p>
        </p:txBody>
      </p:sp>
      <p:sp>
        <p:nvSpPr>
          <p:cNvPr id="3" name="Content Placeholder 2"/>
          <p:cNvSpPr>
            <a:spLocks noGrp="1"/>
          </p:cNvSpPr>
          <p:nvPr>
            <p:ph idx="1"/>
          </p:nvPr>
        </p:nvSpPr>
        <p:spPr>
          <a:xfrm>
            <a:off x="914400" y="2133600"/>
            <a:ext cx="7772400" cy="4114800"/>
          </a:xfrm>
        </p:spPr>
        <p:txBody>
          <a:bodyPr/>
          <a:lstStyle/>
          <a:p>
            <a:pPr>
              <a:lnSpc>
                <a:spcPct val="90000"/>
              </a:lnSpc>
            </a:pPr>
            <a:r>
              <a:rPr lang="en-US" sz="2400" dirty="0"/>
              <a:t>Booting is the process of starting or restarting a computer. </a:t>
            </a:r>
          </a:p>
          <a:p>
            <a:pPr>
              <a:lnSpc>
                <a:spcPct val="90000"/>
              </a:lnSpc>
            </a:pPr>
            <a:r>
              <a:rPr lang="en-US" sz="2400" dirty="0"/>
              <a:t>When you turn on the computer, the power supply sends an electrical signal to devices located in the system unit. </a:t>
            </a:r>
          </a:p>
          <a:p>
            <a:pPr>
              <a:lnSpc>
                <a:spcPct val="90000"/>
              </a:lnSpc>
            </a:pPr>
            <a:r>
              <a:rPr lang="en-US" sz="2400" dirty="0"/>
              <a:t>The processor chip resets itself and looks for the ROM chip that contains the BIOS (basic input/output system), which is firmware that holds the startup instructions.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77</a:t>
            </a:fld>
            <a:endParaRPr lang="en-US">
              <a:solidFill>
                <a:srgbClr val="000000"/>
              </a:solidFill>
            </a:endParaRPr>
          </a:p>
        </p:txBody>
      </p:sp>
    </p:spTree>
    <p:extLst>
      <p:ext uri="{BB962C8B-B14F-4D97-AF65-F5344CB8AC3E}">
        <p14:creationId xmlns:p14="http://schemas.microsoft.com/office/powerpoint/2010/main" val="221242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229600" cy="5410200"/>
          </a:xfrm>
        </p:spPr>
        <p:txBody>
          <a:bodyPr/>
          <a:lstStyle/>
          <a:p>
            <a:pPr>
              <a:lnSpc>
                <a:spcPct val="90000"/>
              </a:lnSpc>
            </a:pPr>
            <a:r>
              <a:rPr lang="en-US" sz="2400" dirty="0"/>
              <a:t>The BIOS executes the power-on self test (POST) to make sure hardware is connected properly and operating correctly. </a:t>
            </a:r>
          </a:p>
          <a:p>
            <a:pPr>
              <a:lnSpc>
                <a:spcPct val="90000"/>
              </a:lnSpc>
            </a:pPr>
            <a:r>
              <a:rPr lang="en-US" sz="2400" dirty="0"/>
              <a:t>The POST results are compared with data in a CMOS chip on the motherboard. If the POST completes successfully, the BIOS searches for specific operating system files called system files. </a:t>
            </a:r>
          </a:p>
          <a:p>
            <a:pPr>
              <a:lnSpc>
                <a:spcPct val="90000"/>
              </a:lnSpc>
            </a:pPr>
            <a:r>
              <a:rPr lang="en-US" sz="2400" dirty="0"/>
              <a:t>Once located, the boot drive (the drive from which your personal computer starts), loads the system files from storage (the hard disk – usually drive C) into memory (RAM) and executes them.</a:t>
            </a:r>
            <a:r>
              <a:rPr lang="en-US" dirty="0" smtClean="0"/>
              <a:t> </a:t>
            </a:r>
          </a:p>
          <a:p>
            <a:endParaRPr lang="en-US" dirty="0"/>
          </a:p>
        </p:txBody>
      </p:sp>
      <p:sp>
        <p:nvSpPr>
          <p:cNvPr id="2" name="TextBox 1"/>
          <p:cNvSpPr txBox="1"/>
          <p:nvPr/>
        </p:nvSpPr>
        <p:spPr>
          <a:xfrm>
            <a:off x="1238250" y="914400"/>
            <a:ext cx="5715000" cy="800219"/>
          </a:xfrm>
          <a:prstGeom prst="rect">
            <a:avLst/>
          </a:prstGeom>
          <a:noFill/>
        </p:spPr>
        <p:txBody>
          <a:bodyPr wrap="square" rtlCol="0">
            <a:spAutoFit/>
          </a:bodyPr>
          <a:lstStyle/>
          <a:p>
            <a:pPr fontAlgn="base">
              <a:spcBef>
                <a:spcPct val="0"/>
              </a:spcBef>
              <a:spcAft>
                <a:spcPct val="0"/>
              </a:spcAft>
            </a:pPr>
            <a:r>
              <a:rPr lang="en-US" sz="4600" dirty="0">
                <a:solidFill>
                  <a:srgbClr val="333399"/>
                </a:solidFill>
                <a:latin typeface="+mj-lt"/>
                <a:ea typeface="+mj-ea"/>
                <a:cs typeface="+mj-cs"/>
              </a:rPr>
              <a:t>Process Cont.</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val="233272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5105400"/>
          </a:xfrm>
        </p:spPr>
        <p:txBody>
          <a:bodyPr/>
          <a:lstStyle/>
          <a:p>
            <a:pPr>
              <a:lnSpc>
                <a:spcPct val="90000"/>
              </a:lnSpc>
            </a:pPr>
            <a:r>
              <a:rPr lang="en-US" sz="2400" dirty="0"/>
              <a:t>Next, the kernel of the operating system loads into memory and takes control of the computer. </a:t>
            </a:r>
          </a:p>
          <a:p>
            <a:pPr>
              <a:lnSpc>
                <a:spcPct val="90000"/>
              </a:lnSpc>
            </a:pPr>
            <a:r>
              <a:rPr lang="en-US" sz="2400" dirty="0"/>
              <a:t>The operating system loads configuration information. In Windows XP, the registry consists of several files that contain the system configuration information.</a:t>
            </a:r>
          </a:p>
          <a:p>
            <a:pPr>
              <a:lnSpc>
                <a:spcPct val="90000"/>
              </a:lnSpc>
            </a:pPr>
            <a:r>
              <a:rPr lang="en-US" sz="2400" dirty="0"/>
              <a:t>When complete, the Windows XP desktop and icons display, and programs in the </a:t>
            </a:r>
            <a:r>
              <a:rPr lang="en-US" sz="2400" dirty="0" err="1"/>
              <a:t>StartUp</a:t>
            </a:r>
            <a:r>
              <a:rPr lang="en-US" sz="2400" dirty="0"/>
              <a:t> folder are executed.</a:t>
            </a:r>
          </a:p>
          <a:p>
            <a:endParaRPr lang="en-US" dirty="0"/>
          </a:p>
        </p:txBody>
      </p:sp>
      <p:sp>
        <p:nvSpPr>
          <p:cNvPr id="2" name="TextBox 1"/>
          <p:cNvSpPr txBox="1"/>
          <p:nvPr/>
        </p:nvSpPr>
        <p:spPr>
          <a:xfrm>
            <a:off x="1295400" y="990599"/>
            <a:ext cx="6096000" cy="800219"/>
          </a:xfrm>
          <a:prstGeom prst="rect">
            <a:avLst/>
          </a:prstGeom>
          <a:noFill/>
        </p:spPr>
        <p:txBody>
          <a:bodyPr wrap="square" rtlCol="0">
            <a:spAutoFit/>
          </a:bodyPr>
          <a:lstStyle/>
          <a:p>
            <a:pPr lvl="0" fontAlgn="base">
              <a:spcBef>
                <a:spcPct val="0"/>
              </a:spcBef>
              <a:spcAft>
                <a:spcPct val="0"/>
              </a:spcAft>
            </a:pPr>
            <a:r>
              <a:rPr lang="en-US" sz="4600" dirty="0">
                <a:solidFill>
                  <a:srgbClr val="333399"/>
                </a:solidFill>
              </a:rPr>
              <a:t>Process Cont.</a:t>
            </a: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p>
            <a:fld id="{8D9FDA54-6A62-4A1A-B8BC-3FD9A2275927}" type="slidenum">
              <a:rPr lang="en-US" smtClean="0">
                <a:solidFill>
                  <a:srgbClr val="000000"/>
                </a:solidFill>
              </a:rPr>
              <a:pPr/>
              <a:t>79</a:t>
            </a:fld>
            <a:endParaRPr lang="en-US">
              <a:solidFill>
                <a:srgbClr val="000000"/>
              </a:solidFill>
            </a:endParaRPr>
          </a:p>
        </p:txBody>
      </p:sp>
    </p:spTree>
    <p:extLst>
      <p:ext uri="{BB962C8B-B14F-4D97-AF65-F5344CB8AC3E}">
        <p14:creationId xmlns:p14="http://schemas.microsoft.com/office/powerpoint/2010/main" val="143605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Servers/Minicomputers</a:t>
            </a:r>
            <a:endParaRPr lang="en-US" dirty="0"/>
          </a:p>
        </p:txBody>
      </p:sp>
      <p:sp>
        <p:nvSpPr>
          <p:cNvPr id="3" name="Content Placeholder 2"/>
          <p:cNvSpPr>
            <a:spLocks noGrp="1"/>
          </p:cNvSpPr>
          <p:nvPr>
            <p:ph idx="1"/>
          </p:nvPr>
        </p:nvSpPr>
        <p:spPr/>
        <p:txBody>
          <a:bodyPr/>
          <a:lstStyle/>
          <a:p>
            <a:r>
              <a:rPr lang="en-US" sz="2400" dirty="0" smtClean="0"/>
              <a:t>The name minicomputers used to define the class of computers that lies between personal computers and mainframes</a:t>
            </a:r>
          </a:p>
          <a:p>
            <a:r>
              <a:rPr lang="en-US" sz="2400" dirty="0" smtClean="0"/>
              <a:t>Generally are more reliable than desktops, but not as solid as the mainframes</a:t>
            </a:r>
          </a:p>
          <a:p>
            <a:r>
              <a:rPr lang="en-US" sz="2400" dirty="0" smtClean="0"/>
              <a:t>Costs in hundreds of thousands of dollars</a:t>
            </a:r>
            <a:endParaRPr lang="en-US" sz="24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572285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nSpc>
                <a:spcPct val="90000"/>
              </a:lnSpc>
              <a:buClr>
                <a:srgbClr val="3333CC"/>
              </a:buClr>
            </a:pPr>
            <a:r>
              <a:rPr lang="en-US" sz="2400" dirty="0">
                <a:solidFill>
                  <a:srgbClr val="000000"/>
                </a:solidFill>
              </a:rPr>
              <a:t>The operating system is the program that actually makes the computer operate. </a:t>
            </a:r>
          </a:p>
          <a:p>
            <a:endParaRPr lang="en-US" dirty="0"/>
          </a:p>
        </p:txBody>
      </p:sp>
      <p:sp>
        <p:nvSpPr>
          <p:cNvPr id="4" name="Slide Number Placeholder 3"/>
          <p:cNvSpPr>
            <a:spLocks noGrp="1"/>
          </p:cNvSpPr>
          <p:nvPr>
            <p:ph type="sldNum" sz="quarter" idx="12"/>
          </p:nvPr>
        </p:nvSpPr>
        <p:spPr/>
        <p:txBody>
          <a:bodyPr/>
          <a:lstStyle/>
          <a:p>
            <a:fld id="{8D9FDA54-6A62-4A1A-B8BC-3FD9A2275927}" type="slidenum">
              <a:rPr lang="en-US" smtClean="0">
                <a:solidFill>
                  <a:srgbClr val="000000"/>
                </a:solidFill>
              </a:rPr>
              <a:pPr/>
              <a:t>80</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325941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8229600" cy="5410199"/>
          </a:xfrm>
        </p:spPr>
        <p:txBody>
          <a:bodyPr/>
          <a:lstStyle/>
          <a:p>
            <a:pPr>
              <a:lnSpc>
                <a:spcPct val="90000"/>
              </a:lnSpc>
            </a:pPr>
            <a:r>
              <a:rPr lang="en-US" sz="2400" dirty="0"/>
              <a:t>A </a:t>
            </a:r>
            <a:r>
              <a:rPr lang="en-US" sz="2400" b="1" i="1" dirty="0"/>
              <a:t>single user/single tasking </a:t>
            </a:r>
            <a:r>
              <a:rPr lang="en-US" sz="2400" dirty="0"/>
              <a:t>operating system allows only one user to run one program at a time. </a:t>
            </a:r>
          </a:p>
          <a:p>
            <a:pPr>
              <a:lnSpc>
                <a:spcPct val="90000"/>
              </a:lnSpc>
            </a:pPr>
            <a:r>
              <a:rPr lang="en-US" sz="2400" dirty="0"/>
              <a:t>A </a:t>
            </a:r>
            <a:r>
              <a:rPr lang="en-US" sz="2400" b="1" i="1" dirty="0"/>
              <a:t>multitasking </a:t>
            </a:r>
            <a:r>
              <a:rPr lang="en-US" sz="2400" dirty="0"/>
              <a:t>operating system allows a single user to work on two or more applications that reside in memory at the same time. </a:t>
            </a:r>
          </a:p>
          <a:p>
            <a:pPr>
              <a:lnSpc>
                <a:spcPct val="90000"/>
              </a:lnSpc>
            </a:pPr>
            <a:r>
              <a:rPr lang="en-US" sz="2400" dirty="0"/>
              <a:t>A </a:t>
            </a:r>
            <a:r>
              <a:rPr lang="en-US" sz="2400" b="1" i="1" dirty="0"/>
              <a:t>multi-user </a:t>
            </a:r>
            <a:r>
              <a:rPr lang="en-US" sz="2400" dirty="0"/>
              <a:t>operating system enables two or more users to run a program simultaneously.</a:t>
            </a:r>
          </a:p>
          <a:p>
            <a:pPr>
              <a:lnSpc>
                <a:spcPct val="90000"/>
              </a:lnSpc>
            </a:pPr>
            <a:r>
              <a:rPr lang="en-US" sz="2400" dirty="0"/>
              <a:t>A </a:t>
            </a:r>
            <a:r>
              <a:rPr lang="en-US" sz="2400" b="1" i="1" dirty="0"/>
              <a:t>multiprocessing </a:t>
            </a:r>
            <a:r>
              <a:rPr lang="en-US" sz="2400" dirty="0"/>
              <a:t>operating system can support two or more CPUs running programs at the same time. With virtual memory (VM), the operating system optimizes memory by allocating a portion of a storage medium, usually the hard disk, to function as additional RAM. </a:t>
            </a:r>
          </a:p>
        </p:txBody>
      </p:sp>
      <p:sp>
        <p:nvSpPr>
          <p:cNvPr id="2" name="TextBox 1"/>
          <p:cNvSpPr txBox="1"/>
          <p:nvPr/>
        </p:nvSpPr>
        <p:spPr>
          <a:xfrm>
            <a:off x="1143000" y="914400"/>
            <a:ext cx="7648576" cy="800219"/>
          </a:xfrm>
          <a:prstGeom prst="rect">
            <a:avLst/>
          </a:prstGeom>
          <a:noFill/>
        </p:spPr>
        <p:txBody>
          <a:bodyPr wrap="square" rtlCol="0">
            <a:spAutoFit/>
          </a:bodyPr>
          <a:lstStyle/>
          <a:p>
            <a:pPr fontAlgn="base">
              <a:spcBef>
                <a:spcPct val="0"/>
              </a:spcBef>
              <a:spcAft>
                <a:spcPct val="0"/>
              </a:spcAft>
            </a:pPr>
            <a:r>
              <a:rPr lang="en-US" sz="4600" dirty="0">
                <a:solidFill>
                  <a:srgbClr val="333399"/>
                </a:solidFill>
              </a:rPr>
              <a:t>Types of Operating Systems</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81</a:t>
            </a:fld>
            <a:endParaRPr lang="en-US">
              <a:solidFill>
                <a:srgbClr val="000000"/>
              </a:solidFill>
            </a:endParaRPr>
          </a:p>
        </p:txBody>
      </p:sp>
    </p:spTree>
    <p:extLst>
      <p:ext uri="{BB962C8B-B14F-4D97-AF65-F5344CB8AC3E}">
        <p14:creationId xmlns:p14="http://schemas.microsoft.com/office/powerpoint/2010/main" val="3275618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924800" cy="1371600"/>
          </a:xfrm>
        </p:spPr>
        <p:txBody>
          <a:bodyPr/>
          <a:lstStyle/>
          <a:p>
            <a:r>
              <a:rPr lang="en-US" sz="4600" kern="1200" dirty="0">
                <a:solidFill>
                  <a:srgbClr val="333399"/>
                </a:solidFill>
                <a:latin typeface="+mn-lt"/>
                <a:ea typeface="+mn-ea"/>
                <a:cs typeface="+mn-cs"/>
              </a:rPr>
              <a:t>Functions of the operating system</a:t>
            </a:r>
          </a:p>
        </p:txBody>
      </p:sp>
      <p:sp>
        <p:nvSpPr>
          <p:cNvPr id="3" name="Content Placeholder 2"/>
          <p:cNvSpPr>
            <a:spLocks noGrp="1"/>
          </p:cNvSpPr>
          <p:nvPr>
            <p:ph idx="1"/>
          </p:nvPr>
        </p:nvSpPr>
        <p:spPr>
          <a:xfrm>
            <a:off x="1143000" y="1981200"/>
            <a:ext cx="7772400" cy="4114800"/>
          </a:xfrm>
        </p:spPr>
        <p:txBody>
          <a:bodyPr/>
          <a:lstStyle/>
          <a:p>
            <a:pPr marL="0" indent="0">
              <a:lnSpc>
                <a:spcPct val="90000"/>
              </a:lnSpc>
              <a:buNone/>
            </a:pPr>
            <a:r>
              <a:rPr lang="en-US" sz="2400" dirty="0"/>
              <a:t>Most operating systems perform similar functions that include:</a:t>
            </a:r>
          </a:p>
          <a:p>
            <a:pPr>
              <a:lnSpc>
                <a:spcPct val="90000"/>
              </a:lnSpc>
            </a:pPr>
            <a:r>
              <a:rPr lang="en-US" sz="2400" dirty="0" smtClean="0"/>
              <a:t>managing </a:t>
            </a:r>
            <a:r>
              <a:rPr lang="en-US" sz="2400" dirty="0"/>
              <a:t>programs</a:t>
            </a:r>
          </a:p>
          <a:p>
            <a:pPr>
              <a:lnSpc>
                <a:spcPct val="90000"/>
              </a:lnSpc>
            </a:pPr>
            <a:r>
              <a:rPr lang="en-US" sz="2400" dirty="0" smtClean="0"/>
              <a:t>managing </a:t>
            </a:r>
            <a:r>
              <a:rPr lang="en-US" sz="2400" dirty="0"/>
              <a:t>memory</a:t>
            </a:r>
          </a:p>
          <a:p>
            <a:pPr>
              <a:lnSpc>
                <a:spcPct val="90000"/>
              </a:lnSpc>
            </a:pPr>
            <a:r>
              <a:rPr lang="en-US" sz="2400" dirty="0"/>
              <a:t>scheduling jobs</a:t>
            </a:r>
          </a:p>
          <a:p>
            <a:pPr>
              <a:lnSpc>
                <a:spcPct val="90000"/>
              </a:lnSpc>
            </a:pPr>
            <a:r>
              <a:rPr lang="en-US" sz="2400" dirty="0"/>
              <a:t>configuring devices</a:t>
            </a:r>
          </a:p>
          <a:p>
            <a:pPr>
              <a:lnSpc>
                <a:spcPct val="90000"/>
              </a:lnSpc>
            </a:pPr>
            <a:r>
              <a:rPr lang="en-US" sz="2400" dirty="0"/>
              <a:t>accessing the Web</a:t>
            </a:r>
          </a:p>
          <a:p>
            <a:pPr>
              <a:lnSpc>
                <a:spcPct val="90000"/>
              </a:lnSpc>
            </a:pPr>
            <a:r>
              <a:rPr lang="en-US" sz="2400" dirty="0"/>
              <a:t>monitoring performance</a:t>
            </a:r>
          </a:p>
          <a:p>
            <a:pPr>
              <a:lnSpc>
                <a:spcPct val="90000"/>
              </a:lnSpc>
            </a:pPr>
            <a:r>
              <a:rPr lang="en-US" sz="2400" dirty="0"/>
              <a:t>administering security.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82</a:t>
            </a:fld>
            <a:endParaRPr lang="en-US">
              <a:solidFill>
                <a:srgbClr val="000000"/>
              </a:solidFill>
            </a:endParaRPr>
          </a:p>
        </p:txBody>
      </p:sp>
    </p:spTree>
    <p:extLst>
      <p:ext uri="{BB962C8B-B14F-4D97-AF65-F5344CB8AC3E}">
        <p14:creationId xmlns:p14="http://schemas.microsoft.com/office/powerpoint/2010/main" val="155866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382000" cy="5410200"/>
          </a:xfrm>
        </p:spPr>
        <p:txBody>
          <a:bodyPr/>
          <a:lstStyle/>
          <a:p>
            <a:pPr>
              <a:lnSpc>
                <a:spcPct val="90000"/>
              </a:lnSpc>
            </a:pPr>
            <a:r>
              <a:rPr lang="en-US" sz="2400" dirty="0"/>
              <a:t>Accessing the Web may entail including a Web browser and e-mail program in the operating system. Monitoring performance helps to identify and solve system problems.</a:t>
            </a:r>
          </a:p>
          <a:p>
            <a:pPr>
              <a:lnSpc>
                <a:spcPct val="90000"/>
              </a:lnSpc>
            </a:pPr>
            <a:r>
              <a:rPr lang="en-US" sz="2400" dirty="0"/>
              <a:t>A performance monitor is a program that assesses and reports information about various system resources and devices. </a:t>
            </a:r>
          </a:p>
          <a:p>
            <a:pPr>
              <a:lnSpc>
                <a:spcPct val="90000"/>
              </a:lnSpc>
            </a:pPr>
            <a:r>
              <a:rPr lang="en-US" sz="2400" dirty="0"/>
              <a:t>A file manager performs such functions as formatting and copying disks; listing the files on a storage medium; checking the amount of used and unused space on a storage medium; organizing, copying, deleting, moving, and sorting files; and creating shortcuts (icons on the desktop that run a program when clicked).</a:t>
            </a:r>
          </a:p>
          <a:p>
            <a:endParaRPr lang="en-US" dirty="0"/>
          </a:p>
        </p:txBody>
      </p:sp>
      <p:sp>
        <p:nvSpPr>
          <p:cNvPr id="2" name="TextBox 1"/>
          <p:cNvSpPr txBox="1"/>
          <p:nvPr/>
        </p:nvSpPr>
        <p:spPr>
          <a:xfrm>
            <a:off x="1066800" y="304800"/>
            <a:ext cx="7848600" cy="1508105"/>
          </a:xfrm>
          <a:prstGeom prst="rect">
            <a:avLst/>
          </a:prstGeom>
          <a:noFill/>
        </p:spPr>
        <p:txBody>
          <a:bodyPr wrap="square" rtlCol="0">
            <a:spAutoFit/>
          </a:bodyPr>
          <a:lstStyle/>
          <a:p>
            <a:pPr fontAlgn="base">
              <a:spcBef>
                <a:spcPct val="0"/>
              </a:spcBef>
              <a:spcAft>
                <a:spcPct val="0"/>
              </a:spcAft>
            </a:pPr>
            <a:r>
              <a:rPr lang="en-US" sz="4600" dirty="0">
                <a:solidFill>
                  <a:srgbClr val="333399"/>
                </a:solidFill>
              </a:rPr>
              <a:t>Monitoring </a:t>
            </a:r>
            <a:r>
              <a:rPr lang="en-US" sz="4600" dirty="0" smtClean="0">
                <a:solidFill>
                  <a:srgbClr val="333399"/>
                </a:solidFill>
              </a:rPr>
              <a:t>performance </a:t>
            </a:r>
            <a:r>
              <a:rPr lang="en-US" sz="4600" dirty="0">
                <a:solidFill>
                  <a:srgbClr val="333399"/>
                </a:solidFill>
              </a:rPr>
              <a:t>&amp; </a:t>
            </a:r>
            <a:r>
              <a:rPr lang="en-US" sz="4600" dirty="0" smtClean="0">
                <a:solidFill>
                  <a:srgbClr val="333399"/>
                </a:solidFill>
              </a:rPr>
              <a:t>managing programs</a:t>
            </a:r>
            <a:endParaRPr lang="en-US" sz="4600" dirty="0">
              <a:solidFill>
                <a:srgbClr val="333399"/>
              </a:solidFill>
            </a:endParaRP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83</a:t>
            </a:fld>
            <a:endParaRPr lang="en-US">
              <a:solidFill>
                <a:srgbClr val="000000"/>
              </a:solidFill>
            </a:endParaRPr>
          </a:p>
        </p:txBody>
      </p:sp>
    </p:spTree>
    <p:extLst>
      <p:ext uri="{BB962C8B-B14F-4D97-AF65-F5344CB8AC3E}">
        <p14:creationId xmlns:p14="http://schemas.microsoft.com/office/powerpoint/2010/main" val="30004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5410200"/>
          </a:xfrm>
        </p:spPr>
        <p:txBody>
          <a:bodyPr/>
          <a:lstStyle/>
          <a:p>
            <a:pPr>
              <a:lnSpc>
                <a:spcPct val="90000"/>
              </a:lnSpc>
            </a:pPr>
            <a:r>
              <a:rPr lang="en-US" sz="2400" b="1" dirty="0"/>
              <a:t>Scheduling jobs </a:t>
            </a:r>
            <a:r>
              <a:rPr lang="en-US" sz="2400" dirty="0"/>
              <a:t>(operations the processor manages) involves determining the order in which jobs are processed.</a:t>
            </a:r>
          </a:p>
          <a:p>
            <a:pPr>
              <a:lnSpc>
                <a:spcPct val="90000"/>
              </a:lnSpc>
            </a:pPr>
            <a:r>
              <a:rPr lang="en-US" sz="2400" b="1" i="1" dirty="0"/>
              <a:t>Spooling</a:t>
            </a:r>
            <a:r>
              <a:rPr lang="en-US" sz="2400" dirty="0"/>
              <a:t> increases efficiency by placing print jobs in a buffer (an area of memory or storage where data resides while waiting to be transferred) until the printer is ready, freeing the processor for other tasks.</a:t>
            </a:r>
          </a:p>
          <a:p>
            <a:pPr>
              <a:lnSpc>
                <a:spcPct val="90000"/>
              </a:lnSpc>
            </a:pPr>
            <a:r>
              <a:rPr lang="en-US" sz="2400" b="1" i="1" dirty="0"/>
              <a:t>Configuring devices </a:t>
            </a:r>
            <a:r>
              <a:rPr lang="en-US" sz="2400" dirty="0"/>
              <a:t>establishes communication with each device in the computer. </a:t>
            </a:r>
          </a:p>
          <a:p>
            <a:pPr>
              <a:lnSpc>
                <a:spcPct val="90000"/>
              </a:lnSpc>
            </a:pPr>
            <a:r>
              <a:rPr lang="en-US" sz="2400" dirty="0"/>
              <a:t>A </a:t>
            </a:r>
            <a:r>
              <a:rPr lang="en-US" sz="2400" b="1" i="1" dirty="0"/>
              <a:t>device driver </a:t>
            </a:r>
            <a:r>
              <a:rPr lang="en-US" sz="2400" dirty="0"/>
              <a:t>is a small program that tells the operating system how to communicate with a device. </a:t>
            </a:r>
          </a:p>
          <a:p>
            <a:endParaRPr lang="en-US" dirty="0"/>
          </a:p>
        </p:txBody>
      </p:sp>
      <p:sp>
        <p:nvSpPr>
          <p:cNvPr id="2" name="TextBox 1"/>
          <p:cNvSpPr txBox="1"/>
          <p:nvPr/>
        </p:nvSpPr>
        <p:spPr>
          <a:xfrm>
            <a:off x="990600" y="0"/>
            <a:ext cx="8001000" cy="1938992"/>
          </a:xfrm>
          <a:prstGeom prst="rect">
            <a:avLst/>
          </a:prstGeom>
          <a:noFill/>
        </p:spPr>
        <p:txBody>
          <a:bodyPr wrap="square" rtlCol="0">
            <a:spAutoFit/>
          </a:bodyPr>
          <a:lstStyle/>
          <a:p>
            <a:pPr fontAlgn="base">
              <a:spcBef>
                <a:spcPct val="0"/>
              </a:spcBef>
              <a:spcAft>
                <a:spcPct val="0"/>
              </a:spcAft>
            </a:pPr>
            <a:r>
              <a:rPr lang="en-US" sz="4000" dirty="0">
                <a:solidFill>
                  <a:srgbClr val="333399"/>
                </a:solidFill>
              </a:rPr>
              <a:t>Scheduling jobs , Spooling, Configuring devices &amp; Device Driver</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84</a:t>
            </a:fld>
            <a:endParaRPr lang="en-US">
              <a:solidFill>
                <a:srgbClr val="000000"/>
              </a:solidFill>
            </a:endParaRPr>
          </a:p>
        </p:txBody>
      </p:sp>
    </p:spTree>
    <p:extLst>
      <p:ext uri="{BB962C8B-B14F-4D97-AF65-F5344CB8AC3E}">
        <p14:creationId xmlns:p14="http://schemas.microsoft.com/office/powerpoint/2010/main" val="392474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1150938" y="457200"/>
            <a:ext cx="7793037" cy="1303338"/>
          </a:xfrm>
        </p:spPr>
        <p:txBody>
          <a:bodyPr/>
          <a:lstStyle/>
          <a:p>
            <a:pPr eaLnBrk="1" hangingPunct="1"/>
            <a:r>
              <a:rPr lang="en-US" sz="4600" dirty="0" smtClean="0"/>
              <a:t>Functions of the operating system</a:t>
            </a:r>
          </a:p>
        </p:txBody>
      </p:sp>
      <p:sp>
        <p:nvSpPr>
          <p:cNvPr id="54275" name="Rectangle 3"/>
          <p:cNvSpPr>
            <a:spLocks noGrp="1"/>
          </p:cNvSpPr>
          <p:nvPr>
            <p:ph idx="1"/>
          </p:nvPr>
        </p:nvSpPr>
        <p:spPr>
          <a:xfrm>
            <a:off x="1182688" y="2017712"/>
            <a:ext cx="7772400" cy="4459287"/>
          </a:xfrm>
        </p:spPr>
        <p:txBody>
          <a:bodyPr/>
          <a:lstStyle/>
          <a:p>
            <a:pPr eaLnBrk="1" hangingPunct="1">
              <a:buFont typeface="Wingdings 2" pitchFamily="18" charset="2"/>
              <a:buNone/>
            </a:pPr>
            <a:endParaRPr lang="en-US" sz="2200" dirty="0" smtClean="0"/>
          </a:p>
          <a:p>
            <a:pPr eaLnBrk="1" hangingPunct="1">
              <a:lnSpc>
                <a:spcPct val="90000"/>
              </a:lnSpc>
            </a:pPr>
            <a:r>
              <a:rPr lang="en-US" sz="2400" dirty="0"/>
              <a:t>Boot-up the computer.</a:t>
            </a:r>
          </a:p>
          <a:p>
            <a:pPr eaLnBrk="1" hangingPunct="1">
              <a:lnSpc>
                <a:spcPct val="90000"/>
              </a:lnSpc>
            </a:pPr>
            <a:r>
              <a:rPr lang="en-US" sz="2400" dirty="0"/>
              <a:t>Control the hard drives: This includes such features as formatting and defragmenting disks as well as saving files to and retrieving files from disk.</a:t>
            </a:r>
          </a:p>
          <a:p>
            <a:pPr eaLnBrk="1" hangingPunct="1">
              <a:lnSpc>
                <a:spcPct val="90000"/>
              </a:lnSpc>
            </a:pPr>
            <a:r>
              <a:rPr lang="en-US" sz="2400" dirty="0"/>
              <a:t>Control input devices such as keyboards, mice and scanners.</a:t>
            </a:r>
          </a:p>
          <a:p>
            <a:pPr eaLnBrk="1" hangingPunct="1">
              <a:lnSpc>
                <a:spcPct val="90000"/>
              </a:lnSpc>
            </a:pPr>
            <a:r>
              <a:rPr lang="en-US" sz="2400" dirty="0"/>
              <a:t> Control output devices such as the video display and printer.</a:t>
            </a:r>
          </a:p>
          <a:p>
            <a:pPr eaLnBrk="1" hangingPunct="1">
              <a:lnSpc>
                <a:spcPct val="90000"/>
              </a:lnSpc>
            </a:pPr>
            <a:r>
              <a:rPr lang="en-US" sz="2400" dirty="0"/>
              <a:t>The following list names some operating systems. They are grouped according to similarity.</a:t>
            </a:r>
          </a:p>
          <a:p>
            <a:pPr eaLnBrk="1" hangingPunct="1">
              <a:lnSpc>
                <a:spcPct val="90000"/>
              </a:lnSpc>
            </a:pPr>
            <a:r>
              <a:rPr lang="en-US" sz="2400" dirty="0"/>
              <a:t>Unix; Linux; Free BSD</a:t>
            </a:r>
          </a:p>
          <a:p>
            <a:pPr eaLnBrk="1" hangingPunct="1"/>
            <a:endParaRPr lang="en-US" sz="2200" dirty="0" smtClean="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3" name="Slide Number Placeholder 2"/>
          <p:cNvSpPr>
            <a:spLocks noGrp="1"/>
          </p:cNvSpPr>
          <p:nvPr>
            <p:ph type="sldNum" sz="quarter" idx="12"/>
          </p:nvPr>
        </p:nvSpPr>
        <p:spPr/>
        <p:txBody>
          <a:bodyPr/>
          <a:lstStyle/>
          <a:p>
            <a:fld id="{8D9FDA54-6A62-4A1A-B8BC-3FD9A2275927}" type="slidenum">
              <a:rPr lang="en-US" smtClean="0">
                <a:solidFill>
                  <a:srgbClr val="000000"/>
                </a:solidFill>
              </a:rPr>
              <a:pPr/>
              <a:t>85</a:t>
            </a:fld>
            <a:endParaRPr lang="en-US">
              <a:solidFill>
                <a:srgbClr val="000000"/>
              </a:solidFill>
            </a:endParaRPr>
          </a:p>
        </p:txBody>
      </p:sp>
    </p:spTree>
    <p:extLst>
      <p:ext uri="{BB962C8B-B14F-4D97-AF65-F5344CB8AC3E}">
        <p14:creationId xmlns:p14="http://schemas.microsoft.com/office/powerpoint/2010/main" val="296721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the Computer and Their Use</a:t>
            </a:r>
            <a:endParaRPr lang="en-US" dirty="0"/>
          </a:p>
        </p:txBody>
      </p:sp>
      <p:sp>
        <p:nvSpPr>
          <p:cNvPr id="3" name="Content Placeholder 2"/>
          <p:cNvSpPr>
            <a:spLocks noGrp="1"/>
          </p:cNvSpPr>
          <p:nvPr>
            <p:ph idx="1"/>
          </p:nvPr>
        </p:nvSpPr>
        <p:spPr/>
        <p:txBody>
          <a:bodyPr/>
          <a:lstStyle/>
          <a:p>
            <a:pPr marL="0" indent="0">
              <a:lnSpc>
                <a:spcPct val="90000"/>
              </a:lnSpc>
              <a:buNone/>
            </a:pPr>
            <a:r>
              <a:rPr lang="en-US" sz="2400" dirty="0"/>
              <a:t>A computer consists of five primary hardware components: </a:t>
            </a:r>
          </a:p>
          <a:p>
            <a:pPr>
              <a:lnSpc>
                <a:spcPct val="90000"/>
              </a:lnSpc>
            </a:pPr>
            <a:r>
              <a:rPr lang="en-US" sz="2400" dirty="0"/>
              <a:t>Input devices</a:t>
            </a:r>
          </a:p>
          <a:p>
            <a:pPr>
              <a:lnSpc>
                <a:spcPct val="90000"/>
              </a:lnSpc>
            </a:pPr>
            <a:r>
              <a:rPr lang="en-US" sz="2400" dirty="0"/>
              <a:t>The central processing unit (CPU)</a:t>
            </a:r>
          </a:p>
          <a:p>
            <a:pPr>
              <a:lnSpc>
                <a:spcPct val="90000"/>
              </a:lnSpc>
            </a:pPr>
            <a:r>
              <a:rPr lang="en-US" sz="2400" dirty="0"/>
              <a:t>Memory</a:t>
            </a:r>
          </a:p>
          <a:p>
            <a:pPr>
              <a:lnSpc>
                <a:spcPct val="90000"/>
              </a:lnSpc>
            </a:pPr>
            <a:r>
              <a:rPr lang="en-US" sz="2400" dirty="0"/>
              <a:t>Output devices</a:t>
            </a:r>
          </a:p>
          <a:p>
            <a:pPr>
              <a:lnSpc>
                <a:spcPct val="90000"/>
              </a:lnSpc>
            </a:pPr>
            <a:r>
              <a:rPr lang="en-US" sz="2400" dirty="0"/>
              <a:t>Storage devices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86</a:t>
            </a:fld>
            <a:endParaRPr lang="en-US">
              <a:solidFill>
                <a:srgbClr val="000000"/>
              </a:solidFill>
            </a:endParaRPr>
          </a:p>
        </p:txBody>
      </p:sp>
    </p:spTree>
    <p:extLst>
      <p:ext uri="{BB962C8B-B14F-4D97-AF65-F5344CB8AC3E}">
        <p14:creationId xmlns:p14="http://schemas.microsoft.com/office/powerpoint/2010/main" val="3407179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600" dirty="0"/>
              <a:t>A keyboard is used to transmit alpha/numeric data by typing. In addition to the standard keys in the typing area, an enhanced keyboard contains: </a:t>
            </a:r>
          </a:p>
          <a:p>
            <a:pPr lvl="0"/>
            <a:r>
              <a:rPr lang="en-US" sz="2600" b="1" i="1" dirty="0"/>
              <a:t>function keys </a:t>
            </a:r>
            <a:r>
              <a:rPr lang="en-US" sz="2600" dirty="0"/>
              <a:t>that can be programmed to perform specific tasks </a:t>
            </a:r>
          </a:p>
          <a:p>
            <a:pPr lvl="0"/>
            <a:r>
              <a:rPr lang="en-US" sz="2600" b="1" i="1" dirty="0"/>
              <a:t>status lights </a:t>
            </a:r>
            <a:r>
              <a:rPr lang="en-US" sz="2600" dirty="0"/>
              <a:t>that indicate modes that can be turned on and off by toggle keys (e.g., caps lock and num lock) </a:t>
            </a:r>
          </a:p>
          <a:p>
            <a:pPr lvl="0"/>
            <a:r>
              <a:rPr lang="en-US" sz="2600" dirty="0"/>
              <a:t>a </a:t>
            </a:r>
            <a:r>
              <a:rPr lang="en-US" sz="2600" b="1" i="1" dirty="0"/>
              <a:t>numeric keypad </a:t>
            </a:r>
            <a:r>
              <a:rPr lang="en-US" sz="2600" dirty="0"/>
              <a:t>that allows for rapid entry of numbers </a:t>
            </a:r>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87</a:t>
            </a:fld>
            <a:endParaRPr lang="en-US">
              <a:solidFill>
                <a:srgbClr val="000000"/>
              </a:solidFill>
            </a:endParaRPr>
          </a:p>
        </p:txBody>
      </p:sp>
    </p:spTree>
    <p:extLst>
      <p:ext uri="{BB962C8B-B14F-4D97-AF65-F5344CB8AC3E}">
        <p14:creationId xmlns:p14="http://schemas.microsoft.com/office/powerpoint/2010/main" val="97846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1"/>
            <a:ext cx="8229600" cy="2971800"/>
          </a:xfrm>
        </p:spPr>
        <p:txBody>
          <a:bodyPr/>
          <a:lstStyle/>
          <a:p>
            <a:pPr>
              <a:lnSpc>
                <a:spcPct val="90000"/>
              </a:lnSpc>
            </a:pPr>
            <a:r>
              <a:rPr lang="en-US" sz="2600" b="1" i="1" dirty="0"/>
              <a:t>arrow keys </a:t>
            </a:r>
            <a:r>
              <a:rPr lang="en-US" sz="2600" dirty="0"/>
              <a:t>and other cursor-control keys (e.g., home, end, page up, and page down) that control the on-screen movement of the insertion point </a:t>
            </a:r>
          </a:p>
          <a:p>
            <a:pPr>
              <a:lnSpc>
                <a:spcPct val="90000"/>
              </a:lnSpc>
            </a:pPr>
            <a:r>
              <a:rPr lang="en-US" sz="2600" b="1" i="1" dirty="0"/>
              <a:t>special keys </a:t>
            </a:r>
            <a:r>
              <a:rPr lang="en-US" sz="2600" dirty="0"/>
              <a:t>such as esc, shift, ctrl, and alt that have varying functions depending on the software </a:t>
            </a:r>
          </a:p>
          <a:p>
            <a:endParaRPr lang="en-US" sz="2600" dirty="0"/>
          </a:p>
        </p:txBody>
      </p:sp>
      <p:sp>
        <p:nvSpPr>
          <p:cNvPr id="4" name="TextBox 3"/>
          <p:cNvSpPr txBox="1"/>
          <p:nvPr/>
        </p:nvSpPr>
        <p:spPr>
          <a:xfrm>
            <a:off x="1219200" y="990600"/>
            <a:ext cx="6553200" cy="769441"/>
          </a:xfrm>
          <a:prstGeom prst="rect">
            <a:avLst/>
          </a:prstGeom>
          <a:noFill/>
        </p:spPr>
        <p:txBody>
          <a:bodyPr wrap="square" rtlCol="0">
            <a:spAutoFit/>
          </a:bodyPr>
          <a:lstStyle/>
          <a:p>
            <a:pPr fontAlgn="base">
              <a:spcBef>
                <a:spcPct val="0"/>
              </a:spcBef>
              <a:spcAft>
                <a:spcPct val="0"/>
              </a:spcAft>
            </a:pPr>
            <a:r>
              <a:rPr lang="en-US" sz="4400" dirty="0">
                <a:solidFill>
                  <a:schemeClr val="tx2"/>
                </a:solidFill>
                <a:latin typeface="+mj-lt"/>
                <a:ea typeface="+mj-ea"/>
                <a:cs typeface="+mj-cs"/>
              </a:rPr>
              <a:t>Keyboard Cont.</a:t>
            </a: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p>
            <a:fld id="{8D9FDA54-6A62-4A1A-B8BC-3FD9A2275927}" type="slidenum">
              <a:rPr lang="en-US" smtClean="0">
                <a:solidFill>
                  <a:srgbClr val="000000"/>
                </a:solidFill>
              </a:rPr>
              <a:pPr/>
              <a:t>88</a:t>
            </a:fld>
            <a:endParaRPr lang="en-US">
              <a:solidFill>
                <a:srgbClr val="000000"/>
              </a:solidFill>
            </a:endParaRPr>
          </a:p>
        </p:txBody>
      </p:sp>
    </p:spTree>
    <p:extLst>
      <p:ext uri="{BB962C8B-B14F-4D97-AF65-F5344CB8AC3E}">
        <p14:creationId xmlns:p14="http://schemas.microsoft.com/office/powerpoint/2010/main" val="3676620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Components of the System Unit</a:t>
            </a:r>
            <a:endParaRPr lang="en-US" dirty="0"/>
          </a:p>
        </p:txBody>
      </p:sp>
      <p:sp>
        <p:nvSpPr>
          <p:cNvPr id="3" name="Content Placeholder 2"/>
          <p:cNvSpPr>
            <a:spLocks noGrp="1"/>
          </p:cNvSpPr>
          <p:nvPr>
            <p:ph idx="1"/>
          </p:nvPr>
        </p:nvSpPr>
        <p:spPr/>
        <p:txBody>
          <a:bodyPr>
            <a:normAutofit/>
          </a:bodyPr>
          <a:lstStyle/>
          <a:p>
            <a:r>
              <a:rPr lang="en-US" sz="2600" dirty="0"/>
              <a:t>The system unit, sometimes called the chassis, is a box-like case housing the electronic components of a computer that are used to process data. System unit components include :</a:t>
            </a:r>
          </a:p>
          <a:p>
            <a:r>
              <a:rPr lang="en-US" sz="2600" dirty="0"/>
              <a:t>Processor</a:t>
            </a:r>
          </a:p>
          <a:p>
            <a:r>
              <a:rPr lang="en-US" sz="2600" dirty="0"/>
              <a:t>Memory module</a:t>
            </a:r>
          </a:p>
          <a:p>
            <a:r>
              <a:rPr lang="en-US" sz="2600" dirty="0"/>
              <a:t>Cards</a:t>
            </a:r>
          </a:p>
          <a:p>
            <a:r>
              <a:rPr lang="en-US" sz="2600" dirty="0"/>
              <a:t>Ports</a:t>
            </a:r>
          </a:p>
          <a:p>
            <a:r>
              <a:rPr lang="en-US" sz="2600" dirty="0"/>
              <a:t>Connectors</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89</a:t>
            </a:fld>
            <a:endParaRPr lang="en-US">
              <a:solidFill>
                <a:srgbClr val="000000"/>
              </a:solidFill>
            </a:endParaRPr>
          </a:p>
        </p:txBody>
      </p:sp>
    </p:spTree>
    <p:extLst>
      <p:ext uri="{BB962C8B-B14F-4D97-AF65-F5344CB8AC3E}">
        <p14:creationId xmlns:p14="http://schemas.microsoft.com/office/powerpoint/2010/main" val="285855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Computers</a:t>
            </a:r>
            <a:endParaRPr lang="en-US" dirty="0"/>
          </a:p>
        </p:txBody>
      </p:sp>
      <p:sp>
        <p:nvSpPr>
          <p:cNvPr id="3" name="Content Placeholder 2"/>
          <p:cNvSpPr>
            <a:spLocks noGrp="1"/>
          </p:cNvSpPr>
          <p:nvPr>
            <p:ph idx="1"/>
          </p:nvPr>
        </p:nvSpPr>
        <p:spPr/>
        <p:txBody>
          <a:bodyPr/>
          <a:lstStyle/>
          <a:p>
            <a:r>
              <a:rPr lang="en-US" sz="2400" dirty="0" smtClean="0"/>
              <a:t>Also called microcomputers</a:t>
            </a:r>
          </a:p>
          <a:p>
            <a:r>
              <a:rPr lang="en-US" sz="2400" dirty="0" smtClean="0"/>
              <a:t>Low-end desktops are called PC’s and high-end ones “Workstations”</a:t>
            </a:r>
          </a:p>
          <a:p>
            <a:r>
              <a:rPr lang="en-US" sz="2400" dirty="0" smtClean="0"/>
              <a:t>PC’s are used for running productivity applications, Web surfing, messaging</a:t>
            </a:r>
          </a:p>
          <a:p>
            <a:r>
              <a:rPr lang="en-US" sz="2400" dirty="0" smtClean="0"/>
              <a:t>Workstations cost a few thousand dollars; PC around a $1000</a:t>
            </a:r>
            <a:endParaRPr lang="en-US" sz="2400"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57077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xpansion slots and cards in the system unit </a:t>
            </a:r>
            <a:endParaRPr lang="en-US" dirty="0"/>
          </a:p>
        </p:txBody>
      </p:sp>
      <p:sp>
        <p:nvSpPr>
          <p:cNvPr id="3" name="Content Placeholder 2"/>
          <p:cNvSpPr>
            <a:spLocks noGrp="1"/>
          </p:cNvSpPr>
          <p:nvPr>
            <p:ph idx="1"/>
          </p:nvPr>
        </p:nvSpPr>
        <p:spPr/>
        <p:txBody>
          <a:bodyPr>
            <a:normAutofit fontScale="55000" lnSpcReduction="20000"/>
          </a:bodyPr>
          <a:lstStyle/>
          <a:p>
            <a:pPr marL="342900" marR="0" lvl="1" indent="-342900">
              <a:lnSpc>
                <a:spcPct val="110000"/>
              </a:lnSpc>
              <a:buClr>
                <a:schemeClr val="folHlink"/>
              </a:buClr>
              <a:buSzPct val="60000"/>
            </a:pPr>
            <a:r>
              <a:rPr lang="en-US" sz="4200" dirty="0">
                <a:ea typeface="+mn-ea"/>
              </a:rPr>
              <a:t>An expansion slot is an opening, or socket, where you can insert a circuit board into the motherboard.</a:t>
            </a:r>
          </a:p>
          <a:p>
            <a:pPr marL="342900" marR="0" lvl="1" indent="-342900">
              <a:lnSpc>
                <a:spcPct val="110000"/>
              </a:lnSpc>
              <a:buClr>
                <a:schemeClr val="folHlink"/>
              </a:buClr>
              <a:buSzPct val="60000"/>
            </a:pPr>
            <a:r>
              <a:rPr lang="en-US" sz="4200" dirty="0">
                <a:ea typeface="+mn-ea"/>
              </a:rPr>
              <a:t>These circuit boards – called cards, expansion cards, boards, expansion boards, adapters, adapter cards, interface cards, add-ins, or add-ons -- add new devices or capabilities to the computer. </a:t>
            </a:r>
          </a:p>
          <a:p>
            <a:pPr marL="342900" marR="0" lvl="1" indent="-342900">
              <a:lnSpc>
                <a:spcPct val="110000"/>
              </a:lnSpc>
              <a:buClr>
                <a:schemeClr val="folHlink"/>
              </a:buClr>
              <a:buSzPct val="60000"/>
            </a:pPr>
            <a:r>
              <a:rPr lang="en-US" sz="4200" dirty="0">
                <a:ea typeface="+mn-ea"/>
              </a:rPr>
              <a:t>Four types of expansion cards found in most computers are a video card, a sound card, a network interface card, and a modem card.</a:t>
            </a:r>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90</a:t>
            </a:fld>
            <a:endParaRPr lang="en-US">
              <a:solidFill>
                <a:srgbClr val="000000"/>
              </a:solidFill>
            </a:endParaRPr>
          </a:p>
        </p:txBody>
      </p:sp>
    </p:spTree>
    <p:extLst>
      <p:ext uri="{BB962C8B-B14F-4D97-AF65-F5344CB8AC3E}">
        <p14:creationId xmlns:p14="http://schemas.microsoft.com/office/powerpoint/2010/main" val="2232417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a:bodyPr>
          <a:lstStyle/>
          <a:p>
            <a:pPr marL="342900" lvl="1" indent="-342900">
              <a:buClr>
                <a:schemeClr val="folHlink"/>
              </a:buClr>
              <a:buSzPct val="60000"/>
            </a:pPr>
            <a:r>
              <a:rPr lang="en-US" sz="2300" dirty="0">
                <a:ea typeface="+mn-ea"/>
              </a:rPr>
              <a:t>A video card converts computer output into a video signal that is sent through a cable to the monitor, which displays an image. </a:t>
            </a:r>
          </a:p>
          <a:p>
            <a:pPr marL="342900" lvl="1" indent="-342900">
              <a:buClr>
                <a:schemeClr val="folHlink"/>
              </a:buClr>
              <a:buSzPct val="60000"/>
            </a:pPr>
            <a:r>
              <a:rPr lang="en-US" sz="2300" dirty="0">
                <a:ea typeface="+mn-ea"/>
              </a:rPr>
              <a:t>A sound card enhances the sound-generating capabilities of a personal computer by allowing sound to be input through a microphone and output through speakers.</a:t>
            </a:r>
          </a:p>
          <a:p>
            <a:pPr marL="342900" lvl="1" indent="-342900">
              <a:buClr>
                <a:schemeClr val="folHlink"/>
              </a:buClr>
              <a:buSzPct val="60000"/>
            </a:pPr>
            <a:r>
              <a:rPr lang="en-US" sz="2300" dirty="0">
                <a:ea typeface="+mn-ea"/>
              </a:rPr>
              <a:t>A network interface card (NIC) is a communications device that allows the computer to communicate via a network. </a:t>
            </a:r>
          </a:p>
          <a:p>
            <a:pPr lvl="1">
              <a:lnSpc>
                <a:spcPct val="110000"/>
              </a:lnSpc>
            </a:pPr>
            <a:endParaRPr lang="en-US" sz="2400" dirty="0"/>
          </a:p>
        </p:txBody>
      </p:sp>
      <p:sp>
        <p:nvSpPr>
          <p:cNvPr id="4" name="TextBox 3"/>
          <p:cNvSpPr txBox="1"/>
          <p:nvPr/>
        </p:nvSpPr>
        <p:spPr>
          <a:xfrm>
            <a:off x="1295400" y="990600"/>
            <a:ext cx="6400800" cy="707886"/>
          </a:xfrm>
          <a:prstGeom prst="rect">
            <a:avLst/>
          </a:prstGeom>
          <a:noFill/>
        </p:spPr>
        <p:txBody>
          <a:bodyPr wrap="square" rtlCol="0">
            <a:spAutoFit/>
          </a:bodyPr>
          <a:lstStyle/>
          <a:p>
            <a:pPr fontAlgn="base">
              <a:spcBef>
                <a:spcPct val="0"/>
              </a:spcBef>
              <a:spcAft>
                <a:spcPct val="0"/>
              </a:spcAft>
            </a:pPr>
            <a:r>
              <a:rPr lang="en-US" sz="4000" dirty="0">
                <a:solidFill>
                  <a:schemeClr val="tx2"/>
                </a:solidFill>
                <a:latin typeface="+mj-lt"/>
                <a:ea typeface="+mj-ea"/>
                <a:cs typeface="+mj-cs"/>
              </a:rPr>
              <a:t>Video, Sound &amp; NIC Cards</a:t>
            </a: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p>
            <a:fld id="{8D9FDA54-6A62-4A1A-B8BC-3FD9A2275927}" type="slidenum">
              <a:rPr lang="en-US" smtClean="0">
                <a:solidFill>
                  <a:srgbClr val="000000"/>
                </a:solidFill>
              </a:rPr>
              <a:pPr/>
              <a:t>91</a:t>
            </a:fld>
            <a:endParaRPr lang="en-US">
              <a:solidFill>
                <a:srgbClr val="000000"/>
              </a:solidFill>
            </a:endParaRPr>
          </a:p>
        </p:txBody>
      </p:sp>
    </p:spTree>
    <p:extLst>
      <p:ext uri="{BB962C8B-B14F-4D97-AF65-F5344CB8AC3E}">
        <p14:creationId xmlns:p14="http://schemas.microsoft.com/office/powerpoint/2010/main" val="107180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pPr marL="342900" lvl="1" indent="-342900">
              <a:lnSpc>
                <a:spcPct val="110000"/>
              </a:lnSpc>
              <a:buClr>
                <a:schemeClr val="folHlink"/>
              </a:buClr>
              <a:buSzPct val="60000"/>
            </a:pPr>
            <a:r>
              <a:rPr lang="en-US" sz="2300" dirty="0">
                <a:ea typeface="+mn-ea"/>
              </a:rPr>
              <a:t>A modem card is a communications device that enables computers to communicate via telephone lines or other means. </a:t>
            </a:r>
          </a:p>
          <a:p>
            <a:pPr marL="342900" lvl="1" indent="-342900">
              <a:lnSpc>
                <a:spcPct val="110000"/>
              </a:lnSpc>
              <a:buClr>
                <a:schemeClr val="folHlink"/>
              </a:buClr>
              <a:buSzPct val="60000"/>
            </a:pPr>
            <a:r>
              <a:rPr lang="en-US" sz="2300" dirty="0">
                <a:ea typeface="+mn-ea"/>
              </a:rPr>
              <a:t>Many of today’s computers support Plug and Play, a capability with which the computer automatically can configure expansion boards and other devices as you install them.</a:t>
            </a:r>
          </a:p>
          <a:p>
            <a:endParaRPr lang="en-US" dirty="0"/>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92</a:t>
            </a:fld>
            <a:endParaRPr lang="en-US">
              <a:solidFill>
                <a:srgbClr val="000000"/>
              </a:solidFill>
            </a:endParaRPr>
          </a:p>
        </p:txBody>
      </p:sp>
      <p:sp>
        <p:nvSpPr>
          <p:cNvPr id="6" name="TextBox 5"/>
          <p:cNvSpPr txBox="1"/>
          <p:nvPr/>
        </p:nvSpPr>
        <p:spPr>
          <a:xfrm>
            <a:off x="1143000" y="990600"/>
            <a:ext cx="7010400" cy="707886"/>
          </a:xfrm>
          <a:prstGeom prst="rect">
            <a:avLst/>
          </a:prstGeom>
          <a:noFill/>
        </p:spPr>
        <p:txBody>
          <a:bodyPr wrap="square" rtlCol="0">
            <a:spAutoFit/>
          </a:bodyPr>
          <a:lstStyle/>
          <a:p>
            <a:r>
              <a:rPr lang="en-US" sz="4000" dirty="0">
                <a:solidFill>
                  <a:schemeClr val="tx2"/>
                </a:solidFill>
                <a:latin typeface="+mj-lt"/>
                <a:ea typeface="+mj-ea"/>
                <a:cs typeface="+mj-cs"/>
              </a:rPr>
              <a:t>Modem card &amp; Plug and Play</a:t>
            </a:r>
          </a:p>
        </p:txBody>
      </p:sp>
    </p:spTree>
    <p:extLst>
      <p:ext uri="{BB962C8B-B14F-4D97-AF65-F5344CB8AC3E}">
        <p14:creationId xmlns:p14="http://schemas.microsoft.com/office/powerpoint/2010/main" val="3216964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914400"/>
            <a:ext cx="7793037" cy="846138"/>
          </a:xfrm>
        </p:spPr>
        <p:txBody>
          <a:bodyPr>
            <a:normAutofit fontScale="90000"/>
          </a:bodyPr>
          <a:lstStyle/>
          <a:p>
            <a:r>
              <a:rPr lang="en-US" sz="3000" dirty="0" smtClean="0">
                <a:latin typeface="+mn-lt"/>
                <a:ea typeface="+mn-ea"/>
                <a:cs typeface="+mn-cs"/>
              </a:rPr>
              <a:t/>
            </a:r>
            <a:br>
              <a:rPr lang="en-US" sz="3000" dirty="0" smtClean="0">
                <a:latin typeface="+mn-lt"/>
                <a:ea typeface="+mn-ea"/>
                <a:cs typeface="+mn-cs"/>
              </a:rPr>
            </a:br>
            <a:r>
              <a:rPr lang="en-US" sz="4000" kern="1200" dirty="0"/>
              <a:t>A </a:t>
            </a:r>
            <a:r>
              <a:rPr lang="en-US" sz="4000" kern="1200" dirty="0" smtClean="0"/>
              <a:t>port</a:t>
            </a:r>
            <a:endParaRPr lang="en-US" sz="4000" kern="1200" dirty="0"/>
          </a:p>
        </p:txBody>
      </p:sp>
      <p:sp>
        <p:nvSpPr>
          <p:cNvPr id="3" name="Content Placeholder 2"/>
          <p:cNvSpPr>
            <a:spLocks noGrp="1"/>
          </p:cNvSpPr>
          <p:nvPr>
            <p:ph idx="1"/>
          </p:nvPr>
        </p:nvSpPr>
        <p:spPr>
          <a:xfrm>
            <a:off x="762000" y="2017713"/>
            <a:ext cx="8193088" cy="4114800"/>
          </a:xfrm>
        </p:spPr>
        <p:txBody>
          <a:bodyPr>
            <a:noAutofit/>
          </a:bodyPr>
          <a:lstStyle/>
          <a:p>
            <a:pPr marL="342900" lvl="1" indent="-342900">
              <a:lnSpc>
                <a:spcPct val="120000"/>
              </a:lnSpc>
              <a:buClr>
                <a:schemeClr val="folHlink"/>
              </a:buClr>
              <a:buSzPct val="60000"/>
            </a:pPr>
            <a:r>
              <a:rPr lang="en-US" sz="2300" dirty="0">
                <a:ea typeface="+mn-ea"/>
              </a:rPr>
              <a:t>A cable often attaches external devices to the system unit. </a:t>
            </a:r>
          </a:p>
          <a:p>
            <a:pPr marL="342900" lvl="1" indent="-342900">
              <a:lnSpc>
                <a:spcPct val="120000"/>
              </a:lnSpc>
              <a:buClr>
                <a:schemeClr val="folHlink"/>
              </a:buClr>
              <a:buSzPct val="60000"/>
            </a:pPr>
            <a:r>
              <a:rPr lang="en-US" sz="2300" dirty="0">
                <a:ea typeface="+mn-ea"/>
              </a:rPr>
              <a:t>A port is the interface, or point of attachment, to the system unit.</a:t>
            </a:r>
          </a:p>
          <a:p>
            <a:pPr marL="342900" lvl="1" indent="-342900">
              <a:lnSpc>
                <a:spcPct val="120000"/>
              </a:lnSpc>
              <a:buClr>
                <a:schemeClr val="folHlink"/>
              </a:buClr>
              <a:buSzPct val="60000"/>
            </a:pPr>
            <a:r>
              <a:rPr lang="en-US" sz="2300" dirty="0">
                <a:ea typeface="+mn-ea"/>
              </a:rPr>
              <a:t>Ports have different types of connectors, which are used to join a cable to a device. </a:t>
            </a:r>
          </a:p>
          <a:p>
            <a:pPr marL="342900" lvl="1" indent="-342900">
              <a:lnSpc>
                <a:spcPct val="120000"/>
              </a:lnSpc>
              <a:buClr>
                <a:schemeClr val="folHlink"/>
              </a:buClr>
              <a:buSzPct val="60000"/>
            </a:pPr>
            <a:r>
              <a:rPr lang="en-US" sz="2300" dirty="0">
                <a:ea typeface="+mn-ea"/>
              </a:rPr>
              <a:t>Male connectors have one or more exposed pins, while female connectors have matching holes to accept the pins. </a:t>
            </a:r>
          </a:p>
          <a:p>
            <a:pPr marL="342900" lvl="1" indent="-342900">
              <a:lnSpc>
                <a:spcPct val="120000"/>
              </a:lnSpc>
              <a:buClr>
                <a:schemeClr val="folHlink"/>
              </a:buClr>
              <a:buSzPct val="60000"/>
            </a:pPr>
            <a:r>
              <a:rPr lang="en-US" sz="2300" dirty="0">
                <a:ea typeface="+mn-ea"/>
              </a:rPr>
              <a:t>Most computers have three types of ports: serial, parallel, and USB. </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93</a:t>
            </a:fld>
            <a:endParaRPr lang="en-US">
              <a:solidFill>
                <a:srgbClr val="000000"/>
              </a:solidFill>
            </a:endParaRPr>
          </a:p>
        </p:txBody>
      </p:sp>
    </p:spTree>
    <p:extLst>
      <p:ext uri="{BB962C8B-B14F-4D97-AF65-F5344CB8AC3E}">
        <p14:creationId xmlns:p14="http://schemas.microsoft.com/office/powerpoint/2010/main" val="2394945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fontScale="70000" lnSpcReduction="20000"/>
          </a:bodyPr>
          <a:lstStyle/>
          <a:p>
            <a:pPr marL="342900" lvl="1" indent="-342900">
              <a:lnSpc>
                <a:spcPct val="140000"/>
              </a:lnSpc>
              <a:buClr>
                <a:schemeClr val="folHlink"/>
              </a:buClr>
              <a:buSzPct val="60000"/>
            </a:pPr>
            <a:r>
              <a:rPr lang="en-US" sz="2700" dirty="0">
                <a:ea typeface="+mn-ea"/>
              </a:rPr>
              <a:t>A serial port is a type of interface that connects a device to the system unit by transmitting data only one bit at a time. Serial ports usually connect devices that do not require fast data transmission rates, such as a mouse, keyboard, or modem. </a:t>
            </a:r>
          </a:p>
          <a:p>
            <a:pPr marL="342900" lvl="1" indent="-342900">
              <a:lnSpc>
                <a:spcPct val="140000"/>
              </a:lnSpc>
              <a:buClr>
                <a:schemeClr val="folHlink"/>
              </a:buClr>
              <a:buSzPct val="60000"/>
            </a:pPr>
            <a:r>
              <a:rPr lang="en-US" sz="2700" dirty="0">
                <a:ea typeface="+mn-ea"/>
              </a:rPr>
              <a:t>A parallel port is an interface that connects devices by transferring more than one bit at a time. Many printers connect to the system unit using a parallel port. </a:t>
            </a:r>
          </a:p>
          <a:p>
            <a:pPr marL="342900" lvl="1" indent="-342900">
              <a:lnSpc>
                <a:spcPct val="140000"/>
              </a:lnSpc>
              <a:buClr>
                <a:schemeClr val="folHlink"/>
              </a:buClr>
              <a:buSzPct val="60000"/>
            </a:pPr>
            <a:r>
              <a:rPr lang="en-US" sz="2700" dirty="0">
                <a:ea typeface="+mn-ea"/>
              </a:rPr>
              <a:t>A universal serial bus (USB) port can connect up to 127 different peripheral devices with a single connector type, greatly simplifying the process of attaching devices to a personal computer.</a:t>
            </a:r>
          </a:p>
          <a:p>
            <a:endParaRPr lang="en-US" dirty="0"/>
          </a:p>
        </p:txBody>
      </p:sp>
      <p:sp>
        <p:nvSpPr>
          <p:cNvPr id="4" name="TextBox 3"/>
          <p:cNvSpPr txBox="1"/>
          <p:nvPr/>
        </p:nvSpPr>
        <p:spPr>
          <a:xfrm>
            <a:off x="1447800" y="1143000"/>
            <a:ext cx="6858000" cy="646331"/>
          </a:xfrm>
          <a:prstGeom prst="rect">
            <a:avLst/>
          </a:prstGeom>
          <a:noFill/>
        </p:spPr>
        <p:txBody>
          <a:bodyPr wrap="square" rtlCol="0">
            <a:spAutoFit/>
          </a:bodyPr>
          <a:lstStyle/>
          <a:p>
            <a:r>
              <a:rPr lang="en-US" sz="3600" dirty="0">
                <a:solidFill>
                  <a:schemeClr val="tx2"/>
                </a:solidFill>
                <a:latin typeface="+mj-lt"/>
                <a:ea typeface="+mj-ea"/>
                <a:cs typeface="+mj-cs"/>
              </a:rPr>
              <a:t>Serial, Parallel and </a:t>
            </a:r>
            <a:r>
              <a:rPr lang="en-US" sz="3600" dirty="0" smtClean="0">
                <a:solidFill>
                  <a:schemeClr val="tx2"/>
                </a:solidFill>
                <a:latin typeface="+mj-lt"/>
                <a:ea typeface="+mj-ea"/>
                <a:cs typeface="+mj-cs"/>
              </a:rPr>
              <a:t>USB Ports</a:t>
            </a:r>
            <a:endParaRPr lang="en-US" sz="3600" dirty="0">
              <a:solidFill>
                <a:schemeClr val="tx2"/>
              </a:solidFill>
              <a:latin typeface="+mj-lt"/>
              <a:ea typeface="+mj-ea"/>
              <a:cs typeface="+mj-cs"/>
            </a:endParaRPr>
          </a:p>
        </p:txBody>
      </p:sp>
      <p:sp>
        <p:nvSpPr>
          <p:cNvPr id="5" name="Footer Placeholder 4"/>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6" name="Slide Number Placeholder 5"/>
          <p:cNvSpPr>
            <a:spLocks noGrp="1"/>
          </p:cNvSpPr>
          <p:nvPr>
            <p:ph type="sldNum" sz="quarter" idx="12"/>
          </p:nvPr>
        </p:nvSpPr>
        <p:spPr/>
        <p:txBody>
          <a:bodyPr/>
          <a:lstStyle/>
          <a:p>
            <a:fld id="{8D9FDA54-6A62-4A1A-B8BC-3FD9A2275927}" type="slidenum">
              <a:rPr lang="en-US" smtClean="0">
                <a:solidFill>
                  <a:srgbClr val="000000"/>
                </a:solidFill>
              </a:rPr>
              <a:pPr/>
              <a:t>94</a:t>
            </a:fld>
            <a:endParaRPr lang="en-US">
              <a:solidFill>
                <a:srgbClr val="000000"/>
              </a:solidFill>
            </a:endParaRPr>
          </a:p>
        </p:txBody>
      </p:sp>
    </p:spTree>
    <p:extLst>
      <p:ext uri="{BB962C8B-B14F-4D97-AF65-F5344CB8AC3E}">
        <p14:creationId xmlns:p14="http://schemas.microsoft.com/office/powerpoint/2010/main" val="68522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1066800"/>
            <a:ext cx="7793037" cy="693738"/>
          </a:xfrm>
        </p:spPr>
        <p:txBody>
          <a:bodyPr>
            <a:normAutofit fontScale="90000"/>
          </a:bodyPr>
          <a:lstStyle/>
          <a:p>
            <a:r>
              <a:rPr lang="en-US" dirty="0" smtClean="0"/>
              <a:t/>
            </a:r>
            <a:br>
              <a:rPr lang="en-US" dirty="0" smtClean="0"/>
            </a:br>
            <a:r>
              <a:rPr lang="en-US" sz="4000" kern="1200" dirty="0"/>
              <a:t>Application &amp; System software</a:t>
            </a:r>
          </a:p>
        </p:txBody>
      </p:sp>
      <p:sp>
        <p:nvSpPr>
          <p:cNvPr id="3" name="Content Placeholder 2"/>
          <p:cNvSpPr>
            <a:spLocks noGrp="1"/>
          </p:cNvSpPr>
          <p:nvPr>
            <p:ph idx="1"/>
          </p:nvPr>
        </p:nvSpPr>
        <p:spPr/>
        <p:txBody>
          <a:bodyPr/>
          <a:lstStyle/>
          <a:p>
            <a:pPr marL="342900" lvl="1" indent="-342900">
              <a:lnSpc>
                <a:spcPct val="120000"/>
              </a:lnSpc>
              <a:buClr>
                <a:schemeClr val="folHlink"/>
              </a:buClr>
              <a:buSzPct val="60000"/>
            </a:pPr>
            <a:endParaRPr lang="en-US" sz="1900" dirty="0" smtClean="0">
              <a:ea typeface="+mn-ea"/>
            </a:endParaRPr>
          </a:p>
          <a:p>
            <a:pPr marL="342900" lvl="1" indent="-342900">
              <a:lnSpc>
                <a:spcPct val="120000"/>
              </a:lnSpc>
              <a:buClr>
                <a:schemeClr val="folHlink"/>
              </a:buClr>
              <a:buSzPct val="60000"/>
            </a:pPr>
            <a:r>
              <a:rPr lang="en-US" sz="1900" dirty="0" smtClean="0">
                <a:ea typeface="+mn-ea"/>
              </a:rPr>
              <a:t>Application </a:t>
            </a:r>
            <a:r>
              <a:rPr lang="en-US" sz="1900" dirty="0">
                <a:ea typeface="+mn-ea"/>
              </a:rPr>
              <a:t>software consists of programs designed to perform specific tasks for users. </a:t>
            </a:r>
          </a:p>
          <a:p>
            <a:pPr marL="342900" lvl="1" indent="-342900">
              <a:lnSpc>
                <a:spcPct val="120000"/>
              </a:lnSpc>
              <a:buClr>
                <a:schemeClr val="folHlink"/>
              </a:buClr>
              <a:buSzPct val="60000"/>
            </a:pPr>
            <a:endParaRPr lang="en-US" sz="1900" dirty="0" smtClean="0">
              <a:ea typeface="+mn-ea"/>
            </a:endParaRPr>
          </a:p>
          <a:p>
            <a:pPr marL="342900" lvl="1" indent="-342900">
              <a:lnSpc>
                <a:spcPct val="120000"/>
              </a:lnSpc>
              <a:buClr>
                <a:schemeClr val="folHlink"/>
              </a:buClr>
              <a:buSzPct val="60000"/>
            </a:pPr>
            <a:r>
              <a:rPr lang="en-US" sz="1900" dirty="0" smtClean="0">
                <a:ea typeface="+mn-ea"/>
              </a:rPr>
              <a:t>System </a:t>
            </a:r>
            <a:r>
              <a:rPr lang="en-US" sz="1900" dirty="0">
                <a:ea typeface="+mn-ea"/>
              </a:rPr>
              <a:t>software consists of programs that control the operations of a computer and its devices. System software serves as the interface between a user, the application software, and the computer’s hardware.</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95</a:t>
            </a:fld>
            <a:endParaRPr lang="en-US">
              <a:solidFill>
                <a:srgbClr val="000000"/>
              </a:solidFill>
            </a:endParaRPr>
          </a:p>
        </p:txBody>
      </p:sp>
    </p:spTree>
    <p:extLst>
      <p:ext uri="{BB962C8B-B14F-4D97-AF65-F5344CB8AC3E}">
        <p14:creationId xmlns:p14="http://schemas.microsoft.com/office/powerpoint/2010/main" val="2277943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93037" cy="1143000"/>
          </a:xfrm>
        </p:spPr>
        <p:txBody>
          <a:bodyPr>
            <a:normAutofit fontScale="90000"/>
          </a:bodyPr>
          <a:lstStyle/>
          <a:p>
            <a:r>
              <a:rPr lang="en-US" dirty="0" smtClean="0"/>
              <a:t/>
            </a:r>
            <a:br>
              <a:rPr lang="en-US" dirty="0" smtClean="0"/>
            </a:br>
            <a:r>
              <a:rPr lang="en-US" b="1" dirty="0"/>
              <a:t/>
            </a:r>
            <a:br>
              <a:rPr lang="en-US" b="1" dirty="0"/>
            </a:br>
            <a:r>
              <a:rPr lang="en-US" dirty="0"/>
              <a:t>Types of Personal Computer Application Software</a:t>
            </a:r>
          </a:p>
        </p:txBody>
      </p:sp>
      <p:sp>
        <p:nvSpPr>
          <p:cNvPr id="3" name="Content Placeholder 2"/>
          <p:cNvSpPr>
            <a:spLocks noGrp="1"/>
          </p:cNvSpPr>
          <p:nvPr>
            <p:ph idx="1"/>
          </p:nvPr>
        </p:nvSpPr>
        <p:spPr/>
        <p:txBody>
          <a:bodyPr>
            <a:normAutofit/>
          </a:bodyPr>
          <a:lstStyle/>
          <a:p>
            <a:pPr marL="0" lvl="1" indent="0">
              <a:lnSpc>
                <a:spcPct val="120000"/>
              </a:lnSpc>
              <a:buClr>
                <a:schemeClr val="folHlink"/>
              </a:buClr>
              <a:buSzPct val="60000"/>
              <a:buNone/>
            </a:pPr>
            <a:r>
              <a:rPr lang="en-US" sz="1900" dirty="0">
                <a:ea typeface="+mn-ea"/>
              </a:rPr>
              <a:t>The more popular application software includes:</a:t>
            </a:r>
          </a:p>
          <a:p>
            <a:pPr marL="342900" lvl="1" indent="-342900">
              <a:lnSpc>
                <a:spcPct val="120000"/>
              </a:lnSpc>
              <a:buClr>
                <a:schemeClr val="folHlink"/>
              </a:buClr>
              <a:buSzPct val="60000"/>
            </a:pPr>
            <a:r>
              <a:rPr lang="en-US" sz="1900" dirty="0">
                <a:ea typeface="+mn-ea"/>
              </a:rPr>
              <a:t>Word processing software</a:t>
            </a:r>
          </a:p>
          <a:p>
            <a:pPr marL="342900" lvl="1" indent="-342900">
              <a:lnSpc>
                <a:spcPct val="120000"/>
              </a:lnSpc>
              <a:buClr>
                <a:schemeClr val="folHlink"/>
              </a:buClr>
              <a:buSzPct val="60000"/>
            </a:pPr>
            <a:r>
              <a:rPr lang="en-US" sz="1900" dirty="0">
                <a:ea typeface="+mn-ea"/>
              </a:rPr>
              <a:t>Electronic spreadsheet software </a:t>
            </a:r>
          </a:p>
          <a:p>
            <a:pPr marL="342900" lvl="1" indent="-342900">
              <a:lnSpc>
                <a:spcPct val="120000"/>
              </a:lnSpc>
              <a:buClr>
                <a:schemeClr val="folHlink"/>
              </a:buClr>
              <a:buSzPct val="60000"/>
            </a:pPr>
            <a:r>
              <a:rPr lang="en-US" sz="1900" dirty="0">
                <a:ea typeface="+mn-ea"/>
              </a:rPr>
              <a:t>Database software</a:t>
            </a:r>
          </a:p>
          <a:p>
            <a:pPr marL="342900" lvl="1" indent="-342900">
              <a:lnSpc>
                <a:spcPct val="120000"/>
              </a:lnSpc>
              <a:buClr>
                <a:schemeClr val="folHlink"/>
              </a:buClr>
              <a:buSzPct val="60000"/>
            </a:pPr>
            <a:r>
              <a:rPr lang="en-US" sz="1900" dirty="0">
                <a:ea typeface="+mn-ea"/>
              </a:rPr>
              <a:t>Presentation graphics software</a:t>
            </a:r>
          </a:p>
          <a:p>
            <a:pPr marL="342900" lvl="1" indent="-342900">
              <a:lnSpc>
                <a:spcPct val="120000"/>
              </a:lnSpc>
              <a:buClr>
                <a:schemeClr val="folHlink"/>
              </a:buClr>
              <a:buSzPct val="60000"/>
            </a:pPr>
            <a:r>
              <a:rPr lang="en-US" sz="1900" dirty="0">
                <a:ea typeface="+mn-ea"/>
              </a:rPr>
              <a:t>Communications software</a:t>
            </a:r>
          </a:p>
          <a:p>
            <a:pPr marL="342900" lvl="1" indent="-342900">
              <a:lnSpc>
                <a:spcPct val="120000"/>
              </a:lnSpc>
              <a:buClr>
                <a:schemeClr val="folHlink"/>
              </a:buClr>
              <a:buSzPct val="60000"/>
            </a:pPr>
            <a:r>
              <a:rPr lang="en-US" sz="1900" dirty="0">
                <a:ea typeface="+mn-ea"/>
              </a:rPr>
              <a:t>Electronic mail software</a:t>
            </a:r>
          </a:p>
        </p:txBody>
      </p:sp>
      <p:sp>
        <p:nvSpPr>
          <p:cNvPr id="4" name="Footer Placeholder 3"/>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
        <p:nvSpPr>
          <p:cNvPr id="5" name="Slide Number Placeholder 4"/>
          <p:cNvSpPr>
            <a:spLocks noGrp="1"/>
          </p:cNvSpPr>
          <p:nvPr>
            <p:ph type="sldNum" sz="quarter" idx="12"/>
          </p:nvPr>
        </p:nvSpPr>
        <p:spPr/>
        <p:txBody>
          <a:bodyPr/>
          <a:lstStyle/>
          <a:p>
            <a:fld id="{8D9FDA54-6A62-4A1A-B8BC-3FD9A2275927}" type="slidenum">
              <a:rPr lang="en-US" smtClean="0">
                <a:solidFill>
                  <a:srgbClr val="000000"/>
                </a:solidFill>
              </a:rPr>
              <a:pPr/>
              <a:t>96</a:t>
            </a:fld>
            <a:endParaRPr lang="en-US">
              <a:solidFill>
                <a:srgbClr val="000000"/>
              </a:solidFill>
            </a:endParaRPr>
          </a:p>
        </p:txBody>
      </p:sp>
    </p:spTree>
    <p:extLst>
      <p:ext uri="{BB962C8B-B14F-4D97-AF65-F5344CB8AC3E}">
        <p14:creationId xmlns:p14="http://schemas.microsoft.com/office/powerpoint/2010/main" val="998709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BA186B4-0005-4E15-ADFA-C696769A88C2}" type="slidenum">
              <a:rPr lang="en-US">
                <a:solidFill>
                  <a:srgbClr val="000000"/>
                </a:solidFill>
              </a:rPr>
              <a:pPr/>
              <a:t>97</a:t>
            </a:fld>
            <a:endParaRPr lang="en-US">
              <a:solidFill>
                <a:srgbClr val="000000"/>
              </a:solidFill>
            </a:endParaRPr>
          </a:p>
        </p:txBody>
      </p:sp>
      <p:sp>
        <p:nvSpPr>
          <p:cNvPr id="44034" name="Rectangle 2"/>
          <p:cNvSpPr>
            <a:spLocks noGrp="1" noChangeArrowheads="1"/>
          </p:cNvSpPr>
          <p:nvPr>
            <p:ph type="title"/>
          </p:nvPr>
        </p:nvSpPr>
        <p:spPr/>
        <p:txBody>
          <a:bodyPr/>
          <a:lstStyle/>
          <a:p>
            <a:r>
              <a:rPr lang="en-US"/>
              <a:t>Word Processing</a:t>
            </a:r>
          </a:p>
        </p:txBody>
      </p:sp>
      <p:graphicFrame>
        <p:nvGraphicFramePr>
          <p:cNvPr id="44035" name="Object 3"/>
          <p:cNvGraphicFramePr>
            <a:graphicFrameLocks noGrp="1" noChangeAspect="1"/>
          </p:cNvGraphicFramePr>
          <p:nvPr>
            <p:ph sz="half" idx="1"/>
          </p:nvPr>
        </p:nvGraphicFramePr>
        <p:xfrm>
          <a:off x="2667000" y="1981200"/>
          <a:ext cx="3581400" cy="2438400"/>
        </p:xfrm>
        <a:graphic>
          <a:graphicData uri="http://schemas.openxmlformats.org/presentationml/2006/ole">
            <mc:AlternateContent xmlns:mc="http://schemas.openxmlformats.org/markup-compatibility/2006">
              <mc:Choice xmlns:v="urn:schemas-microsoft-com:vml" Requires="v">
                <p:oleObj spid="_x0000_s2088" name="Photo Editor Photo" r:id="rId3" imgW="6095238" imgH="4572396" progId="MSPhotoEd.3">
                  <p:embed/>
                </p:oleObj>
              </mc:Choice>
              <mc:Fallback>
                <p:oleObj name="Photo Editor Photo" r:id="rId3" imgW="6095238" imgH="457239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81200"/>
                        <a:ext cx="3581400" cy="2438400"/>
                      </a:xfrm>
                      <a:prstGeom prst="rect">
                        <a:avLst/>
                      </a:prstGeom>
                    </p:spPr>
                  </p:pic>
                </p:oleObj>
              </mc:Fallback>
            </mc:AlternateContent>
          </a:graphicData>
        </a:graphic>
      </p:graphicFrame>
      <p:sp>
        <p:nvSpPr>
          <p:cNvPr id="44036" name="Rectangle 4"/>
          <p:cNvSpPr>
            <a:spLocks noGrp="1" noChangeArrowheads="1"/>
          </p:cNvSpPr>
          <p:nvPr>
            <p:ph type="body" sz="half" idx="2"/>
          </p:nvPr>
        </p:nvSpPr>
        <p:spPr>
          <a:xfrm>
            <a:off x="609600" y="4495800"/>
            <a:ext cx="7772400" cy="1600200"/>
          </a:xfrm>
        </p:spPr>
        <p:txBody>
          <a:bodyPr/>
          <a:lstStyle/>
          <a:p>
            <a:pPr algn="just"/>
            <a:r>
              <a:rPr lang="en-US" sz="2400" dirty="0"/>
              <a:t>Word Processing software is used to create and print documents. A key advantage of word processing software is that users easily can make changes in documents.</a:t>
            </a:r>
          </a:p>
          <a:p>
            <a:endParaRPr lang="en-US" sz="2400" dirty="0"/>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2785380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65944DF-666A-4D7F-A400-C0CF3D73EB35}" type="slidenum">
              <a:rPr lang="en-US">
                <a:solidFill>
                  <a:srgbClr val="000000"/>
                </a:solidFill>
              </a:rPr>
              <a:pPr/>
              <a:t>98</a:t>
            </a:fld>
            <a:endParaRPr lang="en-US">
              <a:solidFill>
                <a:srgbClr val="000000"/>
              </a:solidFill>
            </a:endParaRPr>
          </a:p>
        </p:txBody>
      </p:sp>
      <p:sp>
        <p:nvSpPr>
          <p:cNvPr id="45058" name="Rectangle 2"/>
          <p:cNvSpPr>
            <a:spLocks noGrp="1" noChangeArrowheads="1"/>
          </p:cNvSpPr>
          <p:nvPr>
            <p:ph type="title"/>
          </p:nvPr>
        </p:nvSpPr>
        <p:spPr/>
        <p:txBody>
          <a:bodyPr/>
          <a:lstStyle/>
          <a:p>
            <a:r>
              <a:rPr lang="en-US"/>
              <a:t>Electronic Spreadsheets</a:t>
            </a:r>
          </a:p>
        </p:txBody>
      </p:sp>
      <p:graphicFrame>
        <p:nvGraphicFramePr>
          <p:cNvPr id="45059" name="Object 3"/>
          <p:cNvGraphicFramePr>
            <a:graphicFrameLocks noGrp="1" noChangeAspect="1"/>
          </p:cNvGraphicFramePr>
          <p:nvPr>
            <p:ph sz="half" idx="1"/>
          </p:nvPr>
        </p:nvGraphicFramePr>
        <p:xfrm>
          <a:off x="2819400" y="1981200"/>
          <a:ext cx="3352800" cy="2000250"/>
        </p:xfrm>
        <a:graphic>
          <a:graphicData uri="http://schemas.openxmlformats.org/presentationml/2006/ole">
            <mc:AlternateContent xmlns:mc="http://schemas.openxmlformats.org/markup-compatibility/2006">
              <mc:Choice xmlns:v="urn:schemas-microsoft-com:vml" Requires="v">
                <p:oleObj spid="_x0000_s3112" name="Photo Editor Photo" r:id="rId3" imgW="6095238" imgH="4572396" progId="MSPhotoEd.3">
                  <p:embed/>
                </p:oleObj>
              </mc:Choice>
              <mc:Fallback>
                <p:oleObj name="Photo Editor Photo" r:id="rId3" imgW="6095238" imgH="457239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981200"/>
                        <a:ext cx="3352800" cy="2000250"/>
                      </a:xfrm>
                      <a:prstGeom prst="rect">
                        <a:avLst/>
                      </a:prstGeom>
                    </p:spPr>
                  </p:pic>
                </p:oleObj>
              </mc:Fallback>
            </mc:AlternateContent>
          </a:graphicData>
        </a:graphic>
      </p:graphicFrame>
      <p:sp>
        <p:nvSpPr>
          <p:cNvPr id="45060" name="Rectangle 4"/>
          <p:cNvSpPr>
            <a:spLocks noGrp="1" noChangeArrowheads="1"/>
          </p:cNvSpPr>
          <p:nvPr>
            <p:ph type="body" sz="half" idx="2"/>
          </p:nvPr>
        </p:nvSpPr>
        <p:spPr>
          <a:xfrm>
            <a:off x="762000" y="4114800"/>
            <a:ext cx="7772400" cy="1981200"/>
          </a:xfrm>
        </p:spPr>
        <p:txBody>
          <a:bodyPr/>
          <a:lstStyle/>
          <a:p>
            <a:pPr algn="just"/>
            <a:r>
              <a:rPr lang="en-US" sz="2400"/>
              <a:t>Electronic spreadsheet software allows the user to add, subtract, and perform user-defined calculations on rows and columns of numbers. These numbers can be changed and the spreadsheet quickly recalculates the new results.</a:t>
            </a: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916348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CDBC450-D2D9-4DFF-8E5B-DED046612AE5}" type="slidenum">
              <a:rPr lang="en-US">
                <a:solidFill>
                  <a:srgbClr val="000000"/>
                </a:solidFill>
              </a:rPr>
              <a:pPr/>
              <a:t>99</a:t>
            </a:fld>
            <a:endParaRPr lang="en-US">
              <a:solidFill>
                <a:srgbClr val="000000"/>
              </a:solidFill>
            </a:endParaRPr>
          </a:p>
        </p:txBody>
      </p:sp>
      <p:sp>
        <p:nvSpPr>
          <p:cNvPr id="46082" name="Rectangle 2"/>
          <p:cNvSpPr>
            <a:spLocks noGrp="1" noChangeArrowheads="1"/>
          </p:cNvSpPr>
          <p:nvPr>
            <p:ph type="title"/>
          </p:nvPr>
        </p:nvSpPr>
        <p:spPr/>
        <p:txBody>
          <a:bodyPr/>
          <a:lstStyle/>
          <a:p>
            <a:r>
              <a:rPr lang="en-US"/>
              <a:t>Database Software</a:t>
            </a:r>
          </a:p>
        </p:txBody>
      </p:sp>
      <p:graphicFrame>
        <p:nvGraphicFramePr>
          <p:cNvPr id="46083" name="Object 3"/>
          <p:cNvGraphicFramePr>
            <a:graphicFrameLocks noGrp="1" noChangeAspect="1"/>
          </p:cNvGraphicFramePr>
          <p:nvPr>
            <p:ph sz="half" idx="1"/>
          </p:nvPr>
        </p:nvGraphicFramePr>
        <p:xfrm>
          <a:off x="2895600" y="1981200"/>
          <a:ext cx="3124200" cy="2343150"/>
        </p:xfrm>
        <a:graphic>
          <a:graphicData uri="http://schemas.openxmlformats.org/presentationml/2006/ole">
            <mc:AlternateContent xmlns:mc="http://schemas.openxmlformats.org/markup-compatibility/2006">
              <mc:Choice xmlns:v="urn:schemas-microsoft-com:vml" Requires="v">
                <p:oleObj spid="_x0000_s4136" name="Photo Editor Photo" r:id="rId3" imgW="6095238" imgH="4572396" progId="MSPhotoEd.3">
                  <p:embed/>
                </p:oleObj>
              </mc:Choice>
              <mc:Fallback>
                <p:oleObj name="Photo Editor Photo" r:id="rId3" imgW="6095238" imgH="457239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81200"/>
                        <a:ext cx="3124200" cy="2343150"/>
                      </a:xfrm>
                      <a:prstGeom prst="rect">
                        <a:avLst/>
                      </a:prstGeom>
                    </p:spPr>
                  </p:pic>
                </p:oleObj>
              </mc:Fallback>
            </mc:AlternateContent>
          </a:graphicData>
        </a:graphic>
      </p:graphicFrame>
      <p:sp>
        <p:nvSpPr>
          <p:cNvPr id="46084" name="Rectangle 4"/>
          <p:cNvSpPr>
            <a:spLocks noGrp="1" noChangeArrowheads="1"/>
          </p:cNvSpPr>
          <p:nvPr>
            <p:ph type="body" sz="half" idx="2"/>
          </p:nvPr>
        </p:nvSpPr>
        <p:spPr>
          <a:xfrm>
            <a:off x="762000" y="4572000"/>
            <a:ext cx="7772400" cy="1371600"/>
          </a:xfrm>
        </p:spPr>
        <p:txBody>
          <a:bodyPr/>
          <a:lstStyle/>
          <a:p>
            <a:pPr algn="just"/>
            <a:r>
              <a:rPr lang="en-US" sz="2400"/>
              <a:t>Allows the user to enter, retrieve, and update data in an organized and efficient manner, with flexible inquiry and reporting capabilities.</a:t>
            </a:r>
          </a:p>
        </p:txBody>
      </p:sp>
      <p:sp>
        <p:nvSpPr>
          <p:cNvPr id="2" name="Footer Placeholder 1"/>
          <p:cNvSpPr>
            <a:spLocks noGrp="1"/>
          </p:cNvSpPr>
          <p:nvPr>
            <p:ph type="ftr" sz="quarter" idx="11"/>
          </p:nvPr>
        </p:nvSpPr>
        <p:spPr/>
        <p:txBody>
          <a:bodyPr/>
          <a:lstStyle/>
          <a:p>
            <a:r>
              <a:rPr lang="en-US" smtClean="0">
                <a:solidFill>
                  <a:srgbClr val="000000"/>
                </a:solidFill>
              </a:rPr>
              <a:t>UIRI ICT TEAM</a:t>
            </a:r>
            <a:endParaRPr lang="en-US">
              <a:solidFill>
                <a:srgbClr val="000000"/>
              </a:solidFill>
            </a:endParaRPr>
          </a:p>
        </p:txBody>
      </p:sp>
    </p:spTree>
    <p:extLst>
      <p:ext uri="{BB962C8B-B14F-4D97-AF65-F5344CB8AC3E}">
        <p14:creationId xmlns:p14="http://schemas.microsoft.com/office/powerpoint/2010/main" val="3848350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22842</TotalTime>
  <Words>8555</Words>
  <Application>Microsoft Office PowerPoint</Application>
  <PresentationFormat>On-screen Show (4:3)</PresentationFormat>
  <Paragraphs>771</Paragraphs>
  <Slides>122</Slides>
  <Notes>23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122</vt:i4>
      </vt:variant>
    </vt:vector>
  </HeadingPairs>
  <TitlesOfParts>
    <vt:vector size="125" baseType="lpstr">
      <vt:lpstr>1_Blends</vt:lpstr>
      <vt:lpstr>Blends</vt:lpstr>
      <vt:lpstr>Photo Editor Photo</vt:lpstr>
      <vt:lpstr>PowerPoint Presentation</vt:lpstr>
      <vt:lpstr>What Is A Computer?</vt:lpstr>
      <vt:lpstr>Devices that comprise a computer system</vt:lpstr>
      <vt:lpstr>Types of Computers</vt:lpstr>
      <vt:lpstr>Super computers</vt:lpstr>
      <vt:lpstr>The Champion: ASCI White</vt:lpstr>
      <vt:lpstr>Mainframe Computers</vt:lpstr>
      <vt:lpstr>Servers/Minicomputers</vt:lpstr>
      <vt:lpstr>Desktop Computers</vt:lpstr>
      <vt:lpstr>Mobile Computers</vt:lpstr>
      <vt:lpstr>Laptops</vt:lpstr>
      <vt:lpstr>Palmtops</vt:lpstr>
      <vt:lpstr>Wearables</vt:lpstr>
      <vt:lpstr>What Does A Computer Do?</vt:lpstr>
      <vt:lpstr>Data and Information</vt:lpstr>
      <vt:lpstr>Why Is A Computer So Powerful?</vt:lpstr>
      <vt:lpstr>How Does a Computer Know what to do?</vt:lpstr>
      <vt:lpstr>Motherboard</vt:lpstr>
      <vt:lpstr>What Are The Primary Components Of A Computer ?</vt:lpstr>
      <vt:lpstr>Input</vt:lpstr>
      <vt:lpstr>PowerPoint Presentation</vt:lpstr>
      <vt:lpstr>Input Devices </vt:lpstr>
      <vt:lpstr>Mouse</vt:lpstr>
      <vt:lpstr>PowerPoint Presentation</vt:lpstr>
      <vt:lpstr>PowerPoint Presentation</vt:lpstr>
      <vt:lpstr>PowerPoint Presentation</vt:lpstr>
      <vt:lpstr>PowerPoint Presentation</vt:lpstr>
      <vt:lpstr>PowerPoint Presentation</vt:lpstr>
      <vt:lpstr>PowerPoint Presentation</vt:lpstr>
      <vt:lpstr>Central Processing Unit</vt:lpstr>
      <vt:lpstr>PowerPoint Presentation</vt:lpstr>
      <vt:lpstr>PowerPoint Presentation</vt:lpstr>
      <vt:lpstr>A bit and how a series of bits represents data </vt:lpstr>
      <vt:lpstr>PowerPoint Presentation</vt:lpstr>
      <vt:lpstr>PowerPoint Presentation</vt:lpstr>
      <vt:lpstr>Computer Memory</vt:lpstr>
      <vt:lpstr>PowerPoint Presentation</vt:lpstr>
      <vt:lpstr>Differentiate between the various types of memory </vt:lpstr>
      <vt:lpstr>PowerPoint Presentation</vt:lpstr>
      <vt:lpstr>PowerPoint Presentation</vt:lpstr>
      <vt:lpstr>PowerPoint Presentation</vt:lpstr>
      <vt:lpstr>Output</vt:lpstr>
      <vt:lpstr>PowerPoint Presentation</vt:lpstr>
      <vt:lpstr>Output Devices</vt:lpstr>
      <vt:lpstr>Display Devices</vt:lpstr>
      <vt:lpstr>PowerPoint Presentation</vt:lpstr>
      <vt:lpstr>PowerPoint Presentation</vt:lpstr>
      <vt:lpstr>PowerPoint Presentation</vt:lpstr>
      <vt:lpstr>PowerPoint Presentation</vt:lpstr>
      <vt:lpstr>Factors that affect the quality of a display device </vt:lpstr>
      <vt:lpstr>PowerPoint Presentation</vt:lpstr>
      <vt:lpstr>PowerPoint Presentation</vt:lpstr>
      <vt:lpstr>Printers</vt:lpstr>
      <vt:lpstr>PowerPoint Presentation</vt:lpstr>
      <vt:lpstr>PowerPoint Presentation</vt:lpstr>
      <vt:lpstr>PowerPoint Presentation</vt:lpstr>
      <vt:lpstr>PowerPoint Presentation</vt:lpstr>
      <vt:lpstr>PowerPoint Presentation</vt:lpstr>
      <vt:lpstr> Data projectors &amp; fax machines</vt:lpstr>
      <vt:lpstr>PowerPoint Presentation</vt:lpstr>
      <vt:lpstr>  A Terminal as both an input and output device </vt:lpstr>
      <vt:lpstr>PowerPoint Presentation</vt:lpstr>
      <vt:lpstr>Storage media and Storage devices </vt:lpstr>
      <vt:lpstr>PowerPoint Presentation</vt:lpstr>
      <vt:lpstr> Floppy Disk</vt:lpstr>
      <vt:lpstr>Zip disk </vt:lpstr>
      <vt:lpstr>Tape Cartridge</vt:lpstr>
      <vt:lpstr>PowerPoint Presentation</vt:lpstr>
      <vt:lpstr>CD-ROMs, CD-RWs, and DVD-ROMs</vt:lpstr>
      <vt:lpstr>PowerPoint Presentation</vt:lpstr>
      <vt:lpstr>PowerPoint Presentation</vt:lpstr>
      <vt:lpstr>PowerPoint Presentation</vt:lpstr>
      <vt:lpstr>Enterprise storage system </vt:lpstr>
      <vt:lpstr>PowerPoint Presentation</vt:lpstr>
      <vt:lpstr>     Software</vt:lpstr>
      <vt:lpstr>Systems software</vt:lpstr>
      <vt:lpstr>Startup process for a personal computer</vt:lpstr>
      <vt:lpstr>PowerPoint Presentation</vt:lpstr>
      <vt:lpstr>PowerPoint Presentation</vt:lpstr>
      <vt:lpstr>PowerPoint Presentation</vt:lpstr>
      <vt:lpstr>PowerPoint Presentation</vt:lpstr>
      <vt:lpstr>Functions of the operating system</vt:lpstr>
      <vt:lpstr>PowerPoint Presentation</vt:lpstr>
      <vt:lpstr>PowerPoint Presentation</vt:lpstr>
      <vt:lpstr>Functions of the operating system</vt:lpstr>
      <vt:lpstr>Components of the Computer and Their Use</vt:lpstr>
      <vt:lpstr>Keyboard</vt:lpstr>
      <vt:lpstr>PowerPoint Presentation</vt:lpstr>
      <vt:lpstr>The Components of the System Unit</vt:lpstr>
      <vt:lpstr>Expansion slots and cards in the system unit </vt:lpstr>
      <vt:lpstr>PowerPoint Presentation</vt:lpstr>
      <vt:lpstr>PowerPoint Presentation</vt:lpstr>
      <vt:lpstr> A port</vt:lpstr>
      <vt:lpstr>PowerPoint Presentation</vt:lpstr>
      <vt:lpstr> Application &amp; System software</vt:lpstr>
      <vt:lpstr>  Types of Personal Computer Application Software</vt:lpstr>
      <vt:lpstr>Word Processing</vt:lpstr>
      <vt:lpstr>Electronic Spreadsheets</vt:lpstr>
      <vt:lpstr>Database Software</vt:lpstr>
      <vt:lpstr>Presentation Graphics</vt:lpstr>
      <vt:lpstr>PowerPoint Presentation</vt:lpstr>
      <vt:lpstr>Computers in Education</vt:lpstr>
      <vt:lpstr>Education Cont.</vt:lpstr>
      <vt:lpstr>Computers in Communication</vt:lpstr>
      <vt:lpstr>Communication Cont.</vt:lpstr>
      <vt:lpstr>Computers in Science and Research</vt:lpstr>
      <vt:lpstr>Science and Research Cont.</vt:lpstr>
      <vt:lpstr>Computers in Law</vt:lpstr>
      <vt:lpstr>Law Cont.</vt:lpstr>
      <vt:lpstr>Computers in Engineering</vt:lpstr>
      <vt:lpstr>Engineering Cont.</vt:lpstr>
      <vt:lpstr>Computers in Manufacturing</vt:lpstr>
      <vt:lpstr>Manufacturing Cont.</vt:lpstr>
      <vt:lpstr>Computers in Enforcement</vt:lpstr>
      <vt:lpstr>Enforcement Cont.</vt:lpstr>
      <vt:lpstr>Computers in Entertainment</vt:lpstr>
      <vt:lpstr>Entertainment Cont.</vt:lpstr>
      <vt:lpstr>Computers in Government</vt:lpstr>
      <vt:lpstr>Government Cont.</vt:lpstr>
      <vt:lpstr>Computer in Defence</vt:lpstr>
      <vt:lpstr>Defence Cont.</vt:lpstr>
      <vt:lpstr>Defence Cont.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COMPUTER?</dc:title>
  <dc:creator>HP</dc:creator>
  <cp:lastModifiedBy>Emmanuel Sekimpi</cp:lastModifiedBy>
  <cp:revision>88</cp:revision>
  <cp:lastPrinted>2012-11-19T14:37:39Z</cp:lastPrinted>
  <dcterms:created xsi:type="dcterms:W3CDTF">2012-06-28T09:53:33Z</dcterms:created>
  <dcterms:modified xsi:type="dcterms:W3CDTF">2014-03-18T07:21:45Z</dcterms:modified>
</cp:coreProperties>
</file>